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6.xml" ContentType="application/vnd.openxmlformats-officedocument.presentationml.tags+xml"/>
  <Override PartName="/ppt/notesSlides/notesSlide66.xml" ContentType="application/vnd.openxmlformats-officedocument.presentationml.notesSlide+xml"/>
  <Override PartName="/ppt/tags/tag27.xml" ContentType="application/vnd.openxmlformats-officedocument.presentationml.tags+xml"/>
  <Override PartName="/ppt/notesSlides/notesSlide67.xml" ContentType="application/vnd.openxmlformats-officedocument.presentationml.notesSlide+xml"/>
  <Override PartName="/ppt/tags/tag28.xml" ContentType="application/vnd.openxmlformats-officedocument.presentationml.tags+xml"/>
  <Override PartName="/ppt/notesSlides/notesSlide68.xml" ContentType="application/vnd.openxmlformats-officedocument.presentationml.notesSlide+xml"/>
  <Override PartName="/ppt/tags/tag29.xml" ContentType="application/vnd.openxmlformats-officedocument.presentationml.tags+xml"/>
  <Override PartName="/ppt/notesSlides/notesSlide69.xml" ContentType="application/vnd.openxmlformats-officedocument.presentationml.notesSlide+xml"/>
  <Override PartName="/ppt/tags/tag30.xml" ContentType="application/vnd.openxmlformats-officedocument.presentationml.tags+xml"/>
  <Override PartName="/ppt/notesSlides/notesSlide70.xml" ContentType="application/vnd.openxmlformats-officedocument.presentationml.notesSlide+xml"/>
  <Override PartName="/ppt/tags/tag31.xml" ContentType="application/vnd.openxmlformats-officedocument.presentationml.tags+xml"/>
  <Override PartName="/ppt/notesSlides/notesSlide71.xml" ContentType="application/vnd.openxmlformats-officedocument.presentationml.notesSlide+xml"/>
  <Override PartName="/ppt/tags/tag32.xml" ContentType="application/vnd.openxmlformats-officedocument.presentationml.tags+xml"/>
  <Override PartName="/ppt/notesSlides/notesSlide72.xml" ContentType="application/vnd.openxmlformats-officedocument.presentationml.notesSlide+xml"/>
  <Override PartName="/ppt/tags/tag33.xml" ContentType="application/vnd.openxmlformats-officedocument.presentationml.tags+xml"/>
  <Override PartName="/ppt/notesSlides/notesSlide73.xml" ContentType="application/vnd.openxmlformats-officedocument.presentationml.notesSlide+xml"/>
  <Override PartName="/ppt/tags/tag34.xml" ContentType="application/vnd.openxmlformats-officedocument.presentationml.tags+xml"/>
  <Override PartName="/ppt/notesSlides/notesSlide74.xml" ContentType="application/vnd.openxmlformats-officedocument.presentationml.notesSlide+xml"/>
  <Override PartName="/ppt/tags/tag35.xml" ContentType="application/vnd.openxmlformats-officedocument.presentationml.tags+xml"/>
  <Override PartName="/ppt/notesSlides/notesSlide75.xml" ContentType="application/vnd.openxmlformats-officedocument.presentationml.notesSlide+xml"/>
  <Override PartName="/ppt/tags/tag36.xml" ContentType="application/vnd.openxmlformats-officedocument.presentationml.tags+xml"/>
  <Override PartName="/ppt/notesSlides/notesSlide76.xml" ContentType="application/vnd.openxmlformats-officedocument.presentationml.notesSlide+xml"/>
  <Override PartName="/ppt/tags/tag37.xml" ContentType="application/vnd.openxmlformats-officedocument.presentationml.tags+xml"/>
  <Override PartName="/ppt/notesSlides/notesSlide77.xml" ContentType="application/vnd.openxmlformats-officedocument.presentationml.notesSlide+xml"/>
  <Override PartName="/ppt/tags/tag38.xml" ContentType="application/vnd.openxmlformats-officedocument.presentationml.tags+xml"/>
  <Override PartName="/ppt/notesSlides/notesSlide78.xml" ContentType="application/vnd.openxmlformats-officedocument.presentationml.notesSlide+xml"/>
  <Override PartName="/ppt/tags/tag39.xml" ContentType="application/vnd.openxmlformats-officedocument.presentationml.tags+xml"/>
  <Override PartName="/ppt/notesSlides/notesSlide79.xml" ContentType="application/vnd.openxmlformats-officedocument.presentationml.notesSlide+xml"/>
  <Override PartName="/ppt/tags/tag40.xml" ContentType="application/vnd.openxmlformats-officedocument.presentationml.tags+xml"/>
  <Override PartName="/ppt/notesSlides/notesSlide80.xml" ContentType="application/vnd.openxmlformats-officedocument.presentationml.notesSlide+xml"/>
  <Override PartName="/ppt/tags/tag41.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91"/>
  </p:notesMasterIdLst>
  <p:handoutMasterIdLst>
    <p:handoutMasterId r:id="rId92"/>
  </p:handoutMasterIdLst>
  <p:sldIdLst>
    <p:sldId id="366" r:id="rId3"/>
    <p:sldId id="570" r:id="rId4"/>
    <p:sldId id="2147475276" r:id="rId5"/>
    <p:sldId id="2147475277" r:id="rId6"/>
    <p:sldId id="2147475271" r:id="rId7"/>
    <p:sldId id="423" r:id="rId8"/>
    <p:sldId id="2147475272" r:id="rId9"/>
    <p:sldId id="2147475273" r:id="rId10"/>
    <p:sldId id="2147475258" r:id="rId11"/>
    <p:sldId id="489" r:id="rId12"/>
    <p:sldId id="454" r:id="rId13"/>
    <p:sldId id="468" r:id="rId14"/>
    <p:sldId id="492" r:id="rId15"/>
    <p:sldId id="410" r:id="rId16"/>
    <p:sldId id="556" r:id="rId17"/>
    <p:sldId id="387" r:id="rId18"/>
    <p:sldId id="390" r:id="rId19"/>
    <p:sldId id="375" r:id="rId20"/>
    <p:sldId id="485" r:id="rId21"/>
    <p:sldId id="494" r:id="rId22"/>
    <p:sldId id="486" r:id="rId23"/>
    <p:sldId id="513" r:id="rId24"/>
    <p:sldId id="497" r:id="rId25"/>
    <p:sldId id="564" r:id="rId26"/>
    <p:sldId id="500" r:id="rId27"/>
    <p:sldId id="503" r:id="rId28"/>
    <p:sldId id="504" r:id="rId29"/>
    <p:sldId id="469" r:id="rId30"/>
    <p:sldId id="568" r:id="rId31"/>
    <p:sldId id="538" r:id="rId32"/>
    <p:sldId id="510" r:id="rId33"/>
    <p:sldId id="540" r:id="rId34"/>
    <p:sldId id="537" r:id="rId35"/>
    <p:sldId id="2147475274" r:id="rId36"/>
    <p:sldId id="571" r:id="rId37"/>
    <p:sldId id="662" r:id="rId38"/>
    <p:sldId id="2147475260" r:id="rId39"/>
    <p:sldId id="498" r:id="rId40"/>
    <p:sldId id="499" r:id="rId41"/>
    <p:sldId id="584" r:id="rId42"/>
    <p:sldId id="496" r:id="rId43"/>
    <p:sldId id="2147475261" r:id="rId44"/>
    <p:sldId id="501" r:id="rId45"/>
    <p:sldId id="502" r:id="rId46"/>
    <p:sldId id="2147475275" r:id="rId47"/>
    <p:sldId id="491" r:id="rId48"/>
    <p:sldId id="634" r:id="rId49"/>
    <p:sldId id="643" r:id="rId50"/>
    <p:sldId id="666" r:id="rId51"/>
    <p:sldId id="665" r:id="rId52"/>
    <p:sldId id="682" r:id="rId53"/>
    <p:sldId id="683" r:id="rId54"/>
    <p:sldId id="685" r:id="rId55"/>
    <p:sldId id="686" r:id="rId56"/>
    <p:sldId id="632" r:id="rId57"/>
    <p:sldId id="585" r:id="rId58"/>
    <p:sldId id="587" r:id="rId59"/>
    <p:sldId id="615" r:id="rId60"/>
    <p:sldId id="616" r:id="rId61"/>
    <p:sldId id="617" r:id="rId62"/>
    <p:sldId id="621" r:id="rId63"/>
    <p:sldId id="623" r:id="rId64"/>
    <p:sldId id="622" r:id="rId65"/>
    <p:sldId id="687" r:id="rId66"/>
    <p:sldId id="688" r:id="rId67"/>
    <p:sldId id="625" r:id="rId68"/>
    <p:sldId id="664" r:id="rId69"/>
    <p:sldId id="633" r:id="rId70"/>
    <p:sldId id="539" r:id="rId71"/>
    <p:sldId id="2147475262" r:id="rId72"/>
    <p:sldId id="542" r:id="rId73"/>
    <p:sldId id="543" r:id="rId74"/>
    <p:sldId id="544" r:id="rId75"/>
    <p:sldId id="2147475263" r:id="rId76"/>
    <p:sldId id="642" r:id="rId77"/>
    <p:sldId id="2147475264" r:id="rId78"/>
    <p:sldId id="553" r:id="rId79"/>
    <p:sldId id="2147475265" r:id="rId80"/>
    <p:sldId id="2147475266" r:id="rId81"/>
    <p:sldId id="558" r:id="rId82"/>
    <p:sldId id="559" r:id="rId83"/>
    <p:sldId id="2147475267" r:id="rId84"/>
    <p:sldId id="2147475268" r:id="rId85"/>
    <p:sldId id="2147475269" r:id="rId86"/>
    <p:sldId id="2147475278" r:id="rId87"/>
    <p:sldId id="618" r:id="rId88"/>
    <p:sldId id="619" r:id="rId89"/>
    <p:sldId id="620" r:id="rId90"/>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E3E568-6195-C0B5-D527-95BB42D8B4B0}" name="Kelahan, Heather" initials="KH" userId="S::hkelahan@g.harvard.edu::98815a0f-3e75-4398-8e47-c0e9c73d7f6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625BF1-CFF3-4BEA-976D-F6BC243FE9BD}" v="247" dt="2024-07-24T16:39:04.723"/>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740" y="232"/>
      </p:cViewPr>
      <p:guideLst>
        <p:guide orient="horz" pos="220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98" Type="http://schemas.microsoft.com/office/2018/10/relationships/authors" Targe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07252FD-8DC4-B344-9111-F2C22BF2B6C2}" type="datetimeFigureOut">
              <a:rPr lang="en-US" smtClean="0"/>
              <a:t>7/28/2024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a:t>Lecture 1 | January 31, 2020</a:t>
            </a: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D9E0F1F-7F0A-934E-929F-E294A88C1350}" type="slidenum">
              <a:rPr lang="en-US" smtClean="0"/>
              <a:t>‹#›</a:t>
            </a:fld>
            <a:endParaRPr lang="en-US"/>
          </a:p>
        </p:txBody>
      </p:sp>
    </p:spTree>
    <p:extLst>
      <p:ext uri="{BB962C8B-B14F-4D97-AF65-F5344CB8AC3E}">
        <p14:creationId xmlns:p14="http://schemas.microsoft.com/office/powerpoint/2010/main" val="420780197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D54F1AF-76C0-C74F-845D-3BA419771DB1}" type="datetimeFigureOut">
              <a:rPr lang="en-US" smtClean="0"/>
              <a:t>7/28/2024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r>
              <a:rPr lang="en-US"/>
              <a:t>Lecture 1 | January 31, 2020</a:t>
            </a:r>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9A1BDFC-4AB2-E641-AECC-B4C194B12922}" type="slidenum">
              <a:rPr lang="en-US" smtClean="0"/>
              <a:t>‹#›</a:t>
            </a:fld>
            <a:endParaRPr lang="en-US"/>
          </a:p>
        </p:txBody>
      </p:sp>
    </p:spTree>
    <p:extLst>
      <p:ext uri="{BB962C8B-B14F-4D97-AF65-F5344CB8AC3E}">
        <p14:creationId xmlns:p14="http://schemas.microsoft.com/office/powerpoint/2010/main" val="2015227611"/>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67.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71.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72.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73.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74.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75.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76.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77.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78.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79.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1</a:t>
            </a:fld>
            <a:endParaRPr lang="en-US"/>
          </a:p>
        </p:txBody>
      </p:sp>
      <p:sp>
        <p:nvSpPr>
          <p:cNvPr id="5" name="Footer Placeholder 4">
            <a:extLst>
              <a:ext uri="{FF2B5EF4-FFF2-40B4-BE49-F238E27FC236}">
                <a16:creationId xmlns:a16="http://schemas.microsoft.com/office/drawing/2014/main" id="{D88F22E3-E03B-0542-A32C-204D786FC440}"/>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https://journals.plos.org/climate/article?id=10.1371/journal.pclm.0000029</a:t>
            </a:r>
          </a:p>
        </p:txBody>
      </p:sp>
      <p:sp>
        <p:nvSpPr>
          <p:cNvPr id="4" name="Slide Number Placeholder 3"/>
          <p:cNvSpPr>
            <a:spLocks noGrp="1"/>
          </p:cNvSpPr>
          <p:nvPr>
            <p:ph type="sldNum" sz="quarter" idx="10"/>
          </p:nvPr>
        </p:nvSpPr>
        <p:spPr/>
        <p:txBody>
          <a:bodyPr/>
          <a:lstStyle/>
          <a:p>
            <a:fld id="{A9A1BDFC-4AB2-E641-AECC-B4C194B12922}" type="slidenum">
              <a:rPr lang="en-US" smtClean="0"/>
              <a:t>12</a:t>
            </a:fld>
            <a:endParaRPr lang="en-US"/>
          </a:p>
        </p:txBody>
      </p:sp>
    </p:spTree>
    <p:extLst>
      <p:ext uri="{BB962C8B-B14F-4D97-AF65-F5344CB8AC3E}">
        <p14:creationId xmlns:p14="http://schemas.microsoft.com/office/powerpoint/2010/main" val="2746317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https://vizhub.healthdata.org/gbd-compare/</a:t>
            </a:r>
          </a:p>
        </p:txBody>
      </p:sp>
      <p:sp>
        <p:nvSpPr>
          <p:cNvPr id="4" name="Slide Number Placeholder 3"/>
          <p:cNvSpPr>
            <a:spLocks noGrp="1"/>
          </p:cNvSpPr>
          <p:nvPr>
            <p:ph type="sldNum" sz="quarter" idx="10"/>
          </p:nvPr>
        </p:nvSpPr>
        <p:spPr/>
        <p:txBody>
          <a:bodyPr/>
          <a:lstStyle/>
          <a:p>
            <a:fld id="{A9A1BDFC-4AB2-E641-AECC-B4C194B12922}" type="slidenum">
              <a:rPr lang="en-US" smtClean="0"/>
              <a:t>13</a:t>
            </a:fld>
            <a:endParaRPr lang="en-US"/>
          </a:p>
        </p:txBody>
      </p:sp>
      <p:sp>
        <p:nvSpPr>
          <p:cNvPr id="5" name="Footer Placeholder 4">
            <a:extLst>
              <a:ext uri="{FF2B5EF4-FFF2-40B4-BE49-F238E27FC236}">
                <a16:creationId xmlns:a16="http://schemas.microsoft.com/office/drawing/2014/main" id="{7A41D9D5-61B2-3B41-855B-4C212DC2AA76}"/>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https://vizhub.healthdata.org/gbd-compare/</a:t>
            </a:r>
          </a:p>
        </p:txBody>
      </p:sp>
      <p:sp>
        <p:nvSpPr>
          <p:cNvPr id="4" name="Slide Number Placeholder 3"/>
          <p:cNvSpPr>
            <a:spLocks noGrp="1"/>
          </p:cNvSpPr>
          <p:nvPr>
            <p:ph type="sldNum" sz="quarter" idx="10"/>
          </p:nvPr>
        </p:nvSpPr>
        <p:spPr/>
        <p:txBody>
          <a:bodyPr/>
          <a:lstStyle/>
          <a:p>
            <a:fld id="{A9A1BDFC-4AB2-E641-AECC-B4C194B12922}" type="slidenum">
              <a:rPr lang="en-US" smtClean="0"/>
              <a:t>14</a:t>
            </a:fld>
            <a:endParaRPr lang="en-US"/>
          </a:p>
        </p:txBody>
      </p:sp>
      <p:sp>
        <p:nvSpPr>
          <p:cNvPr id="5" name="Footer Placeholder 4">
            <a:extLst>
              <a:ext uri="{FF2B5EF4-FFF2-40B4-BE49-F238E27FC236}">
                <a16:creationId xmlns:a16="http://schemas.microsoft.com/office/drawing/2014/main" id="{5EABD57A-96ED-0348-B9B2-689EF6060420}"/>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https://www.who.int/data/gho/data/indicators/indicator-details/GHO/under-five-mortality-rate-(probability-of-dying-by-age-5-per-1000-live-births)</a:t>
            </a:r>
          </a:p>
        </p:txBody>
      </p:sp>
      <p:sp>
        <p:nvSpPr>
          <p:cNvPr id="4" name="Slide Number Placeholder 3"/>
          <p:cNvSpPr>
            <a:spLocks noGrp="1"/>
          </p:cNvSpPr>
          <p:nvPr>
            <p:ph type="sldNum" sz="quarter" idx="10"/>
          </p:nvPr>
        </p:nvSpPr>
        <p:spPr/>
        <p:txBody>
          <a:bodyPr/>
          <a:lstStyle/>
          <a:p>
            <a:fld id="{A9A1BDFC-4AB2-E641-AECC-B4C194B12922}" type="slidenum">
              <a:rPr lang="en-US" smtClean="0"/>
              <a:t>15</a:t>
            </a:fld>
            <a:endParaRPr lang="en-US"/>
          </a:p>
        </p:txBody>
      </p:sp>
      <p:sp>
        <p:nvSpPr>
          <p:cNvPr id="5" name="Footer Placeholder 4">
            <a:extLst>
              <a:ext uri="{FF2B5EF4-FFF2-40B4-BE49-F238E27FC236}">
                <a16:creationId xmlns:a16="http://schemas.microsoft.com/office/drawing/2014/main" id="{51203492-696F-F846-90EE-99AB4B576FC0}"/>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2306459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https://</a:t>
            </a:r>
            <a:r>
              <a:rPr lang="en-US" err="1"/>
              <a:t>data.unicef.org</a:t>
            </a:r>
            <a:r>
              <a:rPr lang="en-US"/>
              <a:t>/resources/levels-and-trends-in-child-mortality/</a:t>
            </a:r>
          </a:p>
        </p:txBody>
      </p:sp>
      <p:sp>
        <p:nvSpPr>
          <p:cNvPr id="4" name="Slide Number Placeholder 3"/>
          <p:cNvSpPr>
            <a:spLocks noGrp="1"/>
          </p:cNvSpPr>
          <p:nvPr>
            <p:ph type="sldNum" sz="quarter" idx="10"/>
          </p:nvPr>
        </p:nvSpPr>
        <p:spPr/>
        <p:txBody>
          <a:bodyPr/>
          <a:lstStyle/>
          <a:p>
            <a:fld id="{A9A1BDFC-4AB2-E641-AECC-B4C194B12922}" type="slidenum">
              <a:rPr lang="en-US" smtClean="0"/>
              <a:t>16</a:t>
            </a:fld>
            <a:endParaRPr lang="en-US"/>
          </a:p>
        </p:txBody>
      </p:sp>
      <p:sp>
        <p:nvSpPr>
          <p:cNvPr id="5" name="Footer Placeholder 4">
            <a:extLst>
              <a:ext uri="{FF2B5EF4-FFF2-40B4-BE49-F238E27FC236}">
                <a16:creationId xmlns:a16="http://schemas.microsoft.com/office/drawing/2014/main" id="{062DCE5B-F780-A048-9A7E-118E0539B048}"/>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17</a:t>
            </a:fld>
            <a:endParaRPr lang="en-US"/>
          </a:p>
        </p:txBody>
      </p:sp>
      <p:sp>
        <p:nvSpPr>
          <p:cNvPr id="5" name="Footer Placeholder 4">
            <a:extLst>
              <a:ext uri="{FF2B5EF4-FFF2-40B4-BE49-F238E27FC236}">
                <a16:creationId xmlns:a16="http://schemas.microsoft.com/office/drawing/2014/main" id="{16FA5182-55E9-2E48-ABDF-301A11FC73B6}"/>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18</a:t>
            </a:fld>
            <a:endParaRPr lang="en-US"/>
          </a:p>
        </p:txBody>
      </p:sp>
      <p:sp>
        <p:nvSpPr>
          <p:cNvPr id="5" name="Footer Placeholder 4">
            <a:extLst>
              <a:ext uri="{FF2B5EF4-FFF2-40B4-BE49-F238E27FC236}">
                <a16:creationId xmlns:a16="http://schemas.microsoft.com/office/drawing/2014/main" id="{0BA322CE-9BA1-0842-B6D9-60BFC100E6EC}"/>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Have students raise hands to vote for each letter</a:t>
            </a:r>
          </a:p>
        </p:txBody>
      </p:sp>
      <p:sp>
        <p:nvSpPr>
          <p:cNvPr id="4" name="Slide Number Placeholder 3"/>
          <p:cNvSpPr>
            <a:spLocks noGrp="1"/>
          </p:cNvSpPr>
          <p:nvPr>
            <p:ph type="sldNum" sz="quarter" idx="10"/>
          </p:nvPr>
        </p:nvSpPr>
        <p:spPr/>
        <p:txBody>
          <a:bodyPr/>
          <a:lstStyle/>
          <a:p>
            <a:fld id="{A9A1BDFC-4AB2-E641-AECC-B4C194B12922}" type="slidenum">
              <a:rPr lang="en-US" smtClean="0"/>
              <a:t>19</a:t>
            </a:fld>
            <a:endParaRPr lang="en-US"/>
          </a:p>
        </p:txBody>
      </p:sp>
      <p:sp>
        <p:nvSpPr>
          <p:cNvPr id="5" name="Footer Placeholder 4">
            <a:extLst>
              <a:ext uri="{FF2B5EF4-FFF2-40B4-BE49-F238E27FC236}">
                <a16:creationId xmlns:a16="http://schemas.microsoft.com/office/drawing/2014/main" id="{84B3328F-68B9-0B4A-9ECA-97F1881A148B}"/>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20</a:t>
            </a:fld>
            <a:endParaRPr lang="en-US"/>
          </a:p>
        </p:txBody>
      </p:sp>
      <p:sp>
        <p:nvSpPr>
          <p:cNvPr id="5" name="Footer Placeholder 4">
            <a:extLst>
              <a:ext uri="{FF2B5EF4-FFF2-40B4-BE49-F238E27FC236}">
                <a16:creationId xmlns:a16="http://schemas.microsoft.com/office/drawing/2014/main" id="{7588D52E-CFEA-6447-8B96-8423DF20C21C}"/>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764875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South Asia</a:t>
            </a:r>
          </a:p>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21</a:t>
            </a:fld>
            <a:endParaRPr lang="en-US"/>
          </a:p>
        </p:txBody>
      </p:sp>
      <p:sp>
        <p:nvSpPr>
          <p:cNvPr id="5" name="Footer Placeholder 4">
            <a:extLst>
              <a:ext uri="{FF2B5EF4-FFF2-40B4-BE49-F238E27FC236}">
                <a16:creationId xmlns:a16="http://schemas.microsoft.com/office/drawing/2014/main" id="{99C2D637-E923-F24A-A0FC-94366DD81A7A}"/>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a:t>
            </a:fld>
            <a:endParaRPr lang="en-US"/>
          </a:p>
        </p:txBody>
      </p:sp>
      <p:sp>
        <p:nvSpPr>
          <p:cNvPr id="5" name="Footer Placeholder 4">
            <a:extLst>
              <a:ext uri="{FF2B5EF4-FFF2-40B4-BE49-F238E27FC236}">
                <a16:creationId xmlns:a16="http://schemas.microsoft.com/office/drawing/2014/main" id="{77CC5CDE-1527-B041-A421-3D88F4C56B0F}"/>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3560077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https://</a:t>
            </a:r>
            <a:r>
              <a:rPr lang="en-US" err="1"/>
              <a:t>www.who.int</a:t>
            </a:r>
            <a:r>
              <a:rPr lang="en-US"/>
              <a:t>/data/</a:t>
            </a:r>
            <a:r>
              <a:rPr lang="en-US" err="1"/>
              <a:t>gho</a:t>
            </a:r>
            <a:r>
              <a:rPr lang="en-US"/>
              <a:t>/data/themes/topics/joint-child-malnutrition-estimates-</a:t>
            </a:r>
            <a:r>
              <a:rPr lang="en-US" err="1"/>
              <a:t>unicef</a:t>
            </a:r>
            <a:r>
              <a:rPr lang="en-US"/>
              <a:t>-who-</a:t>
            </a:r>
            <a:r>
              <a:rPr lang="en-US" err="1"/>
              <a:t>wb</a:t>
            </a:r>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22</a:t>
            </a:fld>
            <a:endParaRPr lang="en-US"/>
          </a:p>
        </p:txBody>
      </p:sp>
      <p:sp>
        <p:nvSpPr>
          <p:cNvPr id="5" name="Footer Placeholder 4">
            <a:extLst>
              <a:ext uri="{FF2B5EF4-FFF2-40B4-BE49-F238E27FC236}">
                <a16:creationId xmlns:a16="http://schemas.microsoft.com/office/drawing/2014/main" id="{52BAFFDC-A262-C44D-BACC-DA59214C5119}"/>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048269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https://</a:t>
            </a:r>
            <a:r>
              <a:rPr lang="en-US" err="1"/>
              <a:t>www.who.int</a:t>
            </a:r>
            <a:r>
              <a:rPr lang="en-US"/>
              <a:t>/data/</a:t>
            </a:r>
            <a:r>
              <a:rPr lang="en-US" err="1"/>
              <a:t>gho</a:t>
            </a:r>
            <a:r>
              <a:rPr lang="en-US"/>
              <a:t>/data/themes/topics/joint-child-malnutrition-estimates-</a:t>
            </a:r>
            <a:r>
              <a:rPr lang="en-US" err="1"/>
              <a:t>unicef</a:t>
            </a:r>
            <a:r>
              <a:rPr lang="en-US"/>
              <a:t>-who-</a:t>
            </a:r>
            <a:r>
              <a:rPr lang="en-US" err="1"/>
              <a:t>wb</a:t>
            </a:r>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23</a:t>
            </a:fld>
            <a:endParaRPr lang="en-US"/>
          </a:p>
        </p:txBody>
      </p:sp>
      <p:sp>
        <p:nvSpPr>
          <p:cNvPr id="5" name="Footer Placeholder 4">
            <a:extLst>
              <a:ext uri="{FF2B5EF4-FFF2-40B4-BE49-F238E27FC236}">
                <a16:creationId xmlns:a16="http://schemas.microsoft.com/office/drawing/2014/main" id="{5090DCF7-EB17-D24D-8888-D68F09C25C02}"/>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07736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https://</a:t>
            </a:r>
            <a:r>
              <a:rPr lang="en-US" err="1"/>
              <a:t>www.who.int</a:t>
            </a:r>
            <a:r>
              <a:rPr lang="en-US"/>
              <a:t>/data/</a:t>
            </a:r>
            <a:r>
              <a:rPr lang="en-US" err="1"/>
              <a:t>gho</a:t>
            </a:r>
            <a:r>
              <a:rPr lang="en-US"/>
              <a:t>/data/themes/topics/joint-child-malnutrition-estimates-</a:t>
            </a:r>
            <a:r>
              <a:rPr lang="en-US" err="1"/>
              <a:t>unicef</a:t>
            </a:r>
            <a:r>
              <a:rPr lang="en-US"/>
              <a:t>-who-</a:t>
            </a:r>
            <a:r>
              <a:rPr lang="en-US" err="1"/>
              <a:t>wb</a:t>
            </a:r>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24</a:t>
            </a:fld>
            <a:endParaRPr lang="en-US"/>
          </a:p>
        </p:txBody>
      </p:sp>
      <p:sp>
        <p:nvSpPr>
          <p:cNvPr id="5" name="Footer Placeholder 4">
            <a:extLst>
              <a:ext uri="{FF2B5EF4-FFF2-40B4-BE49-F238E27FC236}">
                <a16:creationId xmlns:a16="http://schemas.microsoft.com/office/drawing/2014/main" id="{5090DCF7-EB17-D24D-8888-D68F09C25C02}"/>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483973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25</a:t>
            </a:fld>
            <a:endParaRPr lang="en-US"/>
          </a:p>
        </p:txBody>
      </p:sp>
      <p:sp>
        <p:nvSpPr>
          <p:cNvPr id="5" name="Footer Placeholder 4">
            <a:extLst>
              <a:ext uri="{FF2B5EF4-FFF2-40B4-BE49-F238E27FC236}">
                <a16:creationId xmlns:a16="http://schemas.microsoft.com/office/drawing/2014/main" id="{0BE0E40F-731E-FF46-A432-77E579523CA5}"/>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86008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https://</a:t>
            </a:r>
            <a:r>
              <a:rPr lang="en-US" err="1"/>
              <a:t>www.who.int</a:t>
            </a:r>
            <a:r>
              <a:rPr lang="en-US"/>
              <a:t>/data/</a:t>
            </a:r>
            <a:r>
              <a:rPr lang="en-US" err="1"/>
              <a:t>gho</a:t>
            </a:r>
            <a:r>
              <a:rPr lang="en-US"/>
              <a:t>/data/themes/topics/joint-child-malnutrition-estimates-</a:t>
            </a:r>
            <a:r>
              <a:rPr lang="en-US" err="1"/>
              <a:t>unicef</a:t>
            </a:r>
            <a:r>
              <a:rPr lang="en-US"/>
              <a:t>-who-</a:t>
            </a:r>
            <a:r>
              <a:rPr lang="en-US" err="1"/>
              <a:t>wb</a:t>
            </a:r>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26</a:t>
            </a:fld>
            <a:endParaRPr lang="en-US"/>
          </a:p>
        </p:txBody>
      </p:sp>
      <p:sp>
        <p:nvSpPr>
          <p:cNvPr id="5" name="Footer Placeholder 4">
            <a:extLst>
              <a:ext uri="{FF2B5EF4-FFF2-40B4-BE49-F238E27FC236}">
                <a16:creationId xmlns:a16="http://schemas.microsoft.com/office/drawing/2014/main" id="{AEA7D919-41D8-1542-B497-313D23C780FE}"/>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445745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27</a:t>
            </a:fld>
            <a:endParaRPr lang="en-US"/>
          </a:p>
        </p:txBody>
      </p:sp>
      <p:sp>
        <p:nvSpPr>
          <p:cNvPr id="5" name="Footer Placeholder 4">
            <a:extLst>
              <a:ext uri="{FF2B5EF4-FFF2-40B4-BE49-F238E27FC236}">
                <a16:creationId xmlns:a16="http://schemas.microsoft.com/office/drawing/2014/main" id="{A303822B-5F6D-8B48-9A6D-069FDFCC287E}"/>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650094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28</a:t>
            </a:fld>
            <a:endParaRPr lang="en-US"/>
          </a:p>
        </p:txBody>
      </p:sp>
      <p:sp>
        <p:nvSpPr>
          <p:cNvPr id="5" name="Footer Placeholder 4">
            <a:extLst>
              <a:ext uri="{FF2B5EF4-FFF2-40B4-BE49-F238E27FC236}">
                <a16:creationId xmlns:a16="http://schemas.microsoft.com/office/drawing/2014/main" id="{A1D519D6-0F9C-EE42-B63E-4EF0FD9B6476}"/>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Scenario</a:t>
            </a:r>
            <a:r>
              <a:rPr lang="en-US" baseline="0"/>
              <a:t> 1: IMF</a:t>
            </a:r>
            <a:r>
              <a:rPr lang="en-US"/>
              <a:t>, which forecasts world economic growth to be -4.9 percent in 2020. Estimate increase of about 83 million undernourished in 2020 (from 695.7 to 778.3) attributable to the COVID-19 pandemic.</a:t>
            </a:r>
          </a:p>
          <a:p>
            <a:r>
              <a:rPr lang="en-US"/>
              <a:t>Scenario 2: 2.1 percentage points lower GDP growth both in 2020 and 2021</a:t>
            </a:r>
          </a:p>
          <a:p>
            <a:r>
              <a:rPr lang="en-US"/>
              <a:t>Scenario 3: Reduction of 5.1 percentage points in the GDP growth rates compared to the first scenario,  </a:t>
            </a:r>
            <a:r>
              <a:rPr lang="en-US" err="1"/>
              <a:t>ie</a:t>
            </a:r>
            <a:r>
              <a:rPr lang="en-US" baseline="0"/>
              <a:t> </a:t>
            </a:r>
            <a:r>
              <a:rPr lang="en-US"/>
              <a:t>world economic growth of -10 percent and +0.3 percent, in 2020 and 2021</a:t>
            </a:r>
          </a:p>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29</a:t>
            </a:fld>
            <a:endParaRPr lang="en-US"/>
          </a:p>
        </p:txBody>
      </p:sp>
      <p:sp>
        <p:nvSpPr>
          <p:cNvPr id="5" name="Footer Placeholder 4">
            <a:extLst>
              <a:ext uri="{FF2B5EF4-FFF2-40B4-BE49-F238E27FC236}">
                <a16:creationId xmlns:a16="http://schemas.microsoft.com/office/drawing/2014/main" id="{29ED30AD-9A69-8F43-9782-0D474B257F80}"/>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2478949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30</a:t>
            </a:fld>
            <a:endParaRPr lang="en-US"/>
          </a:p>
        </p:txBody>
      </p:sp>
      <p:sp>
        <p:nvSpPr>
          <p:cNvPr id="5" name="Footer Placeholder 4">
            <a:extLst>
              <a:ext uri="{FF2B5EF4-FFF2-40B4-BE49-F238E27FC236}">
                <a16:creationId xmlns:a16="http://schemas.microsoft.com/office/drawing/2014/main" id="{4CCD911D-F49C-9940-836E-C7F3C8EFE492}"/>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398899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31</a:t>
            </a:fld>
            <a:endParaRPr lang="en-US"/>
          </a:p>
        </p:txBody>
      </p:sp>
      <p:sp>
        <p:nvSpPr>
          <p:cNvPr id="5" name="Footer Placeholder 4">
            <a:extLst>
              <a:ext uri="{FF2B5EF4-FFF2-40B4-BE49-F238E27FC236}">
                <a16:creationId xmlns:a16="http://schemas.microsoft.com/office/drawing/2014/main" id="{8A7D0B91-94A7-EC47-B0C4-FE1FDA3AC988}"/>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379398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5</a:t>
            </a:fld>
            <a:endParaRPr lang="en-US"/>
          </a:p>
        </p:txBody>
      </p:sp>
    </p:spTree>
    <p:extLst>
      <p:ext uri="{BB962C8B-B14F-4D97-AF65-F5344CB8AC3E}">
        <p14:creationId xmlns:p14="http://schemas.microsoft.com/office/powerpoint/2010/main" val="602517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32</a:t>
            </a:fld>
            <a:endParaRPr lang="en-US"/>
          </a:p>
        </p:txBody>
      </p:sp>
      <p:sp>
        <p:nvSpPr>
          <p:cNvPr id="5" name="Footer Placeholder 4">
            <a:extLst>
              <a:ext uri="{FF2B5EF4-FFF2-40B4-BE49-F238E27FC236}">
                <a16:creationId xmlns:a16="http://schemas.microsoft.com/office/drawing/2014/main" id="{29ED30AD-9A69-8F43-9782-0D474B257F80}"/>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3451754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33</a:t>
            </a:fld>
            <a:endParaRPr lang="en-US"/>
          </a:p>
        </p:txBody>
      </p:sp>
    </p:spTree>
    <p:extLst>
      <p:ext uri="{BB962C8B-B14F-4D97-AF65-F5344CB8AC3E}">
        <p14:creationId xmlns:p14="http://schemas.microsoft.com/office/powerpoint/2010/main" val="267432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35</a:t>
            </a:fld>
            <a:endParaRPr lang="en-US"/>
          </a:p>
        </p:txBody>
      </p:sp>
    </p:spTree>
    <p:extLst>
      <p:ext uri="{BB962C8B-B14F-4D97-AF65-F5344CB8AC3E}">
        <p14:creationId xmlns:p14="http://schemas.microsoft.com/office/powerpoint/2010/main" val="1743325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36</a:t>
            </a:fld>
            <a:endParaRPr lang="en-US"/>
          </a:p>
        </p:txBody>
      </p:sp>
    </p:spTree>
    <p:extLst>
      <p:ext uri="{BB962C8B-B14F-4D97-AF65-F5344CB8AC3E}">
        <p14:creationId xmlns:p14="http://schemas.microsoft.com/office/powerpoint/2010/main" val="719541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37</a:t>
            </a:fld>
            <a:endParaRPr lang="en-US"/>
          </a:p>
        </p:txBody>
      </p:sp>
    </p:spTree>
    <p:extLst>
      <p:ext uri="{BB962C8B-B14F-4D97-AF65-F5344CB8AC3E}">
        <p14:creationId xmlns:p14="http://schemas.microsoft.com/office/powerpoint/2010/main" val="15888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38</a:t>
            </a:fld>
            <a:endParaRPr lang="en-US"/>
          </a:p>
        </p:txBody>
      </p:sp>
    </p:spTree>
    <p:extLst>
      <p:ext uri="{BB962C8B-B14F-4D97-AF65-F5344CB8AC3E}">
        <p14:creationId xmlns:p14="http://schemas.microsoft.com/office/powerpoint/2010/main" val="15888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39</a:t>
            </a:fld>
            <a:endParaRPr lang="en-US"/>
          </a:p>
        </p:txBody>
      </p:sp>
    </p:spTree>
    <p:extLst>
      <p:ext uri="{BB962C8B-B14F-4D97-AF65-F5344CB8AC3E}">
        <p14:creationId xmlns:p14="http://schemas.microsoft.com/office/powerpoint/2010/main" val="1588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40</a:t>
            </a:fld>
            <a:endParaRPr lang="en-US"/>
          </a:p>
        </p:txBody>
      </p:sp>
    </p:spTree>
    <p:extLst>
      <p:ext uri="{BB962C8B-B14F-4D97-AF65-F5344CB8AC3E}">
        <p14:creationId xmlns:p14="http://schemas.microsoft.com/office/powerpoint/2010/main" val="3962539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41</a:t>
            </a:fld>
            <a:endParaRPr lang="en-US"/>
          </a:p>
        </p:txBody>
      </p:sp>
    </p:spTree>
    <p:extLst>
      <p:ext uri="{BB962C8B-B14F-4D97-AF65-F5344CB8AC3E}">
        <p14:creationId xmlns:p14="http://schemas.microsoft.com/office/powerpoint/2010/main" val="15888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42</a:t>
            </a:fld>
            <a:endParaRPr lang="en-US"/>
          </a:p>
        </p:txBody>
      </p:sp>
    </p:spTree>
    <p:extLst>
      <p:ext uri="{BB962C8B-B14F-4D97-AF65-F5344CB8AC3E}">
        <p14:creationId xmlns:p14="http://schemas.microsoft.com/office/powerpoint/2010/main" val="15888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6</a:t>
            </a:fld>
            <a:endParaRPr lang="en-US"/>
          </a:p>
        </p:txBody>
      </p:sp>
      <p:sp>
        <p:nvSpPr>
          <p:cNvPr id="5" name="Footer Placeholder 4">
            <a:extLst>
              <a:ext uri="{FF2B5EF4-FFF2-40B4-BE49-F238E27FC236}">
                <a16:creationId xmlns:a16="http://schemas.microsoft.com/office/drawing/2014/main" id="{613AAB55-47C1-E049-8286-6F83EC0B1510}"/>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15888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43</a:t>
            </a:fld>
            <a:endParaRPr lang="en-US"/>
          </a:p>
        </p:txBody>
      </p:sp>
    </p:spTree>
    <p:extLst>
      <p:ext uri="{BB962C8B-B14F-4D97-AF65-F5344CB8AC3E}">
        <p14:creationId xmlns:p14="http://schemas.microsoft.com/office/powerpoint/2010/main" val="15888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44</a:t>
            </a:fld>
            <a:endParaRPr lang="en-US"/>
          </a:p>
        </p:txBody>
      </p:sp>
    </p:spTree>
    <p:extLst>
      <p:ext uri="{BB962C8B-B14F-4D97-AF65-F5344CB8AC3E}">
        <p14:creationId xmlns:p14="http://schemas.microsoft.com/office/powerpoint/2010/main" val="15888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45</a:t>
            </a:fld>
            <a:endParaRPr lang="en-US"/>
          </a:p>
        </p:txBody>
      </p:sp>
    </p:spTree>
    <p:extLst>
      <p:ext uri="{BB962C8B-B14F-4D97-AF65-F5344CB8AC3E}">
        <p14:creationId xmlns:p14="http://schemas.microsoft.com/office/powerpoint/2010/main" val="2733466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46</a:t>
            </a:fld>
            <a:endParaRPr lang="en-US"/>
          </a:p>
        </p:txBody>
      </p:sp>
    </p:spTree>
    <p:extLst>
      <p:ext uri="{BB962C8B-B14F-4D97-AF65-F5344CB8AC3E}">
        <p14:creationId xmlns:p14="http://schemas.microsoft.com/office/powerpoint/2010/main" val="3218913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47</a:t>
            </a:fld>
            <a:endParaRPr lang="en-US"/>
          </a:p>
        </p:txBody>
      </p:sp>
    </p:spTree>
    <p:extLst>
      <p:ext uri="{BB962C8B-B14F-4D97-AF65-F5344CB8AC3E}">
        <p14:creationId xmlns:p14="http://schemas.microsoft.com/office/powerpoint/2010/main" val="1010620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48</a:t>
            </a:fld>
            <a:endParaRPr lang="en-US"/>
          </a:p>
        </p:txBody>
      </p:sp>
    </p:spTree>
    <p:extLst>
      <p:ext uri="{BB962C8B-B14F-4D97-AF65-F5344CB8AC3E}">
        <p14:creationId xmlns:p14="http://schemas.microsoft.com/office/powerpoint/2010/main" val="919704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AFDDCF-F87E-EF41-8695-DBFC5599B427}" type="slidenum">
              <a:rPr lang="en-US" smtClean="0"/>
              <a:t>49</a:t>
            </a:fld>
            <a:endParaRPr lang="en-US"/>
          </a:p>
        </p:txBody>
      </p:sp>
    </p:spTree>
    <p:extLst>
      <p:ext uri="{BB962C8B-B14F-4D97-AF65-F5344CB8AC3E}">
        <p14:creationId xmlns:p14="http://schemas.microsoft.com/office/powerpoint/2010/main" val="18556149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E63831-BAF4-40CC-B0A2-4FB01D189F2B}" type="slidenum">
              <a:rPr lang="en-US" smtClean="0"/>
              <a:t>50</a:t>
            </a:fld>
            <a:endParaRPr lang="en-US"/>
          </a:p>
        </p:txBody>
      </p:sp>
    </p:spTree>
    <p:extLst>
      <p:ext uri="{BB962C8B-B14F-4D97-AF65-F5344CB8AC3E}">
        <p14:creationId xmlns:p14="http://schemas.microsoft.com/office/powerpoint/2010/main" val="4367445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www.intake.org</a:t>
            </a:r>
            <a:r>
              <a:rPr lang="en-US"/>
              <a:t>/sites/default/files/2021-04/GDQS%20Overview%20Document%20-%20April%202021.pdf</a:t>
            </a:r>
          </a:p>
          <a:p>
            <a:endParaRPr lang="en-US"/>
          </a:p>
          <a:p>
            <a:r>
              <a:rPr lang="en-US"/>
              <a:t>https://</a:t>
            </a:r>
            <a:r>
              <a:rPr lang="en-US" err="1"/>
              <a:t>pubmed.ncbi.nlm.nih.gov</a:t>
            </a:r>
            <a:r>
              <a:rPr lang="en-US"/>
              <a:t>/34689200/</a:t>
            </a:r>
          </a:p>
        </p:txBody>
      </p:sp>
      <p:sp>
        <p:nvSpPr>
          <p:cNvPr id="4" name="Slide Number Placeholder 3"/>
          <p:cNvSpPr>
            <a:spLocks noGrp="1"/>
          </p:cNvSpPr>
          <p:nvPr>
            <p:ph type="sldNum" sz="quarter" idx="5"/>
          </p:nvPr>
        </p:nvSpPr>
        <p:spPr/>
        <p:txBody>
          <a:bodyPr/>
          <a:lstStyle/>
          <a:p>
            <a:fld id="{02E63831-BAF4-40CC-B0A2-4FB01D189F2B}" type="slidenum">
              <a:rPr lang="en-US" smtClean="0"/>
              <a:t>51</a:t>
            </a:fld>
            <a:endParaRPr lang="en-US"/>
          </a:p>
        </p:txBody>
      </p:sp>
    </p:spTree>
    <p:extLst>
      <p:ext uri="{BB962C8B-B14F-4D97-AF65-F5344CB8AC3E}">
        <p14:creationId xmlns:p14="http://schemas.microsoft.com/office/powerpoint/2010/main" val="3058326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www.intake.org</a:t>
            </a:r>
            <a:r>
              <a:rPr lang="en-US"/>
              <a:t>/sites/default/files/2021-04/GDQS%20Overview%20Document%20-%20April%202021.pdf</a:t>
            </a:r>
          </a:p>
          <a:p>
            <a:endParaRPr lang="en-US"/>
          </a:p>
          <a:p>
            <a:r>
              <a:rPr lang="en-US"/>
              <a:t>https://</a:t>
            </a:r>
            <a:r>
              <a:rPr lang="en-US" err="1"/>
              <a:t>pubmed.ncbi.nlm.nih.gov</a:t>
            </a:r>
            <a:r>
              <a:rPr lang="en-US"/>
              <a:t>/34689200/</a:t>
            </a:r>
          </a:p>
        </p:txBody>
      </p:sp>
      <p:sp>
        <p:nvSpPr>
          <p:cNvPr id="4" name="Slide Number Placeholder 3"/>
          <p:cNvSpPr>
            <a:spLocks noGrp="1"/>
          </p:cNvSpPr>
          <p:nvPr>
            <p:ph type="sldNum" sz="quarter" idx="5"/>
          </p:nvPr>
        </p:nvSpPr>
        <p:spPr/>
        <p:txBody>
          <a:bodyPr/>
          <a:lstStyle/>
          <a:p>
            <a:fld id="{02E63831-BAF4-40CC-B0A2-4FB01D189F2B}" type="slidenum">
              <a:rPr lang="en-US" smtClean="0"/>
              <a:t>52</a:t>
            </a:fld>
            <a:endParaRPr lang="en-US"/>
          </a:p>
        </p:txBody>
      </p:sp>
    </p:spTree>
    <p:extLst>
      <p:ext uri="{BB962C8B-B14F-4D97-AF65-F5344CB8AC3E}">
        <p14:creationId xmlns:p14="http://schemas.microsoft.com/office/powerpoint/2010/main" val="246806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5EB4CF-1524-4F1C-AF02-75FD41CB7A8A}" type="slidenum">
              <a:rPr lang="en-US" smtClean="0"/>
              <a:t>7</a:t>
            </a:fld>
            <a:endParaRPr lang="en-US"/>
          </a:p>
        </p:txBody>
      </p:sp>
    </p:spTree>
    <p:extLst>
      <p:ext uri="{BB962C8B-B14F-4D97-AF65-F5344CB8AC3E}">
        <p14:creationId xmlns:p14="http://schemas.microsoft.com/office/powerpoint/2010/main" val="1039420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pubmed.ncbi.nlm.nih.gov</a:t>
            </a:r>
            <a:r>
              <a:rPr lang="en-US"/>
              <a:t>/32651998/</a:t>
            </a:r>
          </a:p>
        </p:txBody>
      </p:sp>
      <p:sp>
        <p:nvSpPr>
          <p:cNvPr id="4" name="Slide Number Placeholder 3"/>
          <p:cNvSpPr>
            <a:spLocks noGrp="1"/>
          </p:cNvSpPr>
          <p:nvPr>
            <p:ph type="sldNum" sz="quarter" idx="5"/>
          </p:nvPr>
        </p:nvSpPr>
        <p:spPr/>
        <p:txBody>
          <a:bodyPr/>
          <a:lstStyle/>
          <a:p>
            <a:fld id="{02E63831-BAF4-40CC-B0A2-4FB01D189F2B}" type="slidenum">
              <a:rPr lang="en-US" smtClean="0"/>
              <a:t>53</a:t>
            </a:fld>
            <a:endParaRPr lang="en-US"/>
          </a:p>
        </p:txBody>
      </p:sp>
    </p:spTree>
    <p:extLst>
      <p:ext uri="{BB962C8B-B14F-4D97-AF65-F5344CB8AC3E}">
        <p14:creationId xmlns:p14="http://schemas.microsoft.com/office/powerpoint/2010/main" val="3372839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pubmed.ncbi.nlm.nih.gov</a:t>
            </a:r>
            <a:r>
              <a:rPr lang="en-US"/>
              <a:t>/32651998/</a:t>
            </a:r>
          </a:p>
        </p:txBody>
      </p:sp>
      <p:sp>
        <p:nvSpPr>
          <p:cNvPr id="4" name="Slide Number Placeholder 3"/>
          <p:cNvSpPr>
            <a:spLocks noGrp="1"/>
          </p:cNvSpPr>
          <p:nvPr>
            <p:ph type="sldNum" sz="quarter" idx="5"/>
          </p:nvPr>
        </p:nvSpPr>
        <p:spPr/>
        <p:txBody>
          <a:bodyPr/>
          <a:lstStyle/>
          <a:p>
            <a:fld id="{02E63831-BAF4-40CC-B0A2-4FB01D189F2B}" type="slidenum">
              <a:rPr lang="en-US" smtClean="0"/>
              <a:t>54</a:t>
            </a:fld>
            <a:endParaRPr lang="en-US"/>
          </a:p>
        </p:txBody>
      </p:sp>
    </p:spTree>
    <p:extLst>
      <p:ext uri="{BB962C8B-B14F-4D97-AF65-F5344CB8AC3E}">
        <p14:creationId xmlns:p14="http://schemas.microsoft.com/office/powerpoint/2010/main" val="2277449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55</a:t>
            </a:fld>
            <a:endParaRPr lang="en-US"/>
          </a:p>
        </p:txBody>
      </p:sp>
    </p:spTree>
    <p:extLst>
      <p:ext uri="{BB962C8B-B14F-4D97-AF65-F5344CB8AC3E}">
        <p14:creationId xmlns:p14="http://schemas.microsoft.com/office/powerpoint/2010/main" val="411246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56</a:t>
            </a:fld>
            <a:endParaRPr lang="en-US"/>
          </a:p>
        </p:txBody>
      </p:sp>
    </p:spTree>
    <p:extLst>
      <p:ext uri="{BB962C8B-B14F-4D97-AF65-F5344CB8AC3E}">
        <p14:creationId xmlns:p14="http://schemas.microsoft.com/office/powerpoint/2010/main" val="16695195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57</a:t>
            </a:fld>
            <a:endParaRPr lang="en-US"/>
          </a:p>
        </p:txBody>
      </p:sp>
    </p:spTree>
    <p:extLst>
      <p:ext uri="{BB962C8B-B14F-4D97-AF65-F5344CB8AC3E}">
        <p14:creationId xmlns:p14="http://schemas.microsoft.com/office/powerpoint/2010/main" val="21348900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58</a:t>
            </a:fld>
            <a:endParaRPr lang="en-US"/>
          </a:p>
        </p:txBody>
      </p:sp>
    </p:spTree>
    <p:extLst>
      <p:ext uri="{BB962C8B-B14F-4D97-AF65-F5344CB8AC3E}">
        <p14:creationId xmlns:p14="http://schemas.microsoft.com/office/powerpoint/2010/main" val="1940862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59</a:t>
            </a:fld>
            <a:endParaRPr lang="en-US"/>
          </a:p>
        </p:txBody>
      </p:sp>
    </p:spTree>
    <p:extLst>
      <p:ext uri="{BB962C8B-B14F-4D97-AF65-F5344CB8AC3E}">
        <p14:creationId xmlns:p14="http://schemas.microsoft.com/office/powerpoint/2010/main" val="396934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60</a:t>
            </a:fld>
            <a:endParaRPr lang="en-US"/>
          </a:p>
        </p:txBody>
      </p:sp>
    </p:spTree>
    <p:extLst>
      <p:ext uri="{BB962C8B-B14F-4D97-AF65-F5344CB8AC3E}">
        <p14:creationId xmlns:p14="http://schemas.microsoft.com/office/powerpoint/2010/main" val="38227226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61</a:t>
            </a:fld>
            <a:endParaRPr lang="en-US"/>
          </a:p>
        </p:txBody>
      </p:sp>
    </p:spTree>
    <p:extLst>
      <p:ext uri="{BB962C8B-B14F-4D97-AF65-F5344CB8AC3E}">
        <p14:creationId xmlns:p14="http://schemas.microsoft.com/office/powerpoint/2010/main" val="41517923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62</a:t>
            </a:fld>
            <a:endParaRPr lang="en-US"/>
          </a:p>
        </p:txBody>
      </p:sp>
    </p:spTree>
    <p:extLst>
      <p:ext uri="{BB962C8B-B14F-4D97-AF65-F5344CB8AC3E}">
        <p14:creationId xmlns:p14="http://schemas.microsoft.com/office/powerpoint/2010/main" val="1740164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a:t>
            </a:fld>
            <a:endParaRPr lang="en-US"/>
          </a:p>
        </p:txBody>
      </p:sp>
    </p:spTree>
    <p:extLst>
      <p:ext uri="{BB962C8B-B14F-4D97-AF65-F5344CB8AC3E}">
        <p14:creationId xmlns:p14="http://schemas.microsoft.com/office/powerpoint/2010/main" val="7669706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63</a:t>
            </a:fld>
            <a:endParaRPr lang="en-US"/>
          </a:p>
        </p:txBody>
      </p:sp>
    </p:spTree>
    <p:extLst>
      <p:ext uri="{BB962C8B-B14F-4D97-AF65-F5344CB8AC3E}">
        <p14:creationId xmlns:p14="http://schemas.microsoft.com/office/powerpoint/2010/main" val="30914029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https://jogh.org/2023/jogh-13-04084</a:t>
            </a:r>
          </a:p>
        </p:txBody>
      </p:sp>
      <p:sp>
        <p:nvSpPr>
          <p:cNvPr id="4" name="Slide Number Placeholder 3"/>
          <p:cNvSpPr>
            <a:spLocks noGrp="1"/>
          </p:cNvSpPr>
          <p:nvPr>
            <p:ph type="sldNum" sz="quarter" idx="10"/>
          </p:nvPr>
        </p:nvSpPr>
        <p:spPr/>
        <p:txBody>
          <a:bodyPr/>
          <a:lstStyle/>
          <a:p>
            <a:fld id="{A9A1BDFC-4AB2-E641-AECC-B4C194B12922}" type="slidenum">
              <a:rPr lang="en-US" smtClean="0"/>
              <a:t>64</a:t>
            </a:fld>
            <a:endParaRPr lang="en-US"/>
          </a:p>
        </p:txBody>
      </p:sp>
    </p:spTree>
    <p:extLst>
      <p:ext uri="{BB962C8B-B14F-4D97-AF65-F5344CB8AC3E}">
        <p14:creationId xmlns:p14="http://schemas.microsoft.com/office/powerpoint/2010/main" val="183045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https://jogh.org/2023/jogh-13-04084</a:t>
            </a:r>
          </a:p>
        </p:txBody>
      </p:sp>
      <p:sp>
        <p:nvSpPr>
          <p:cNvPr id="4" name="Slide Number Placeholder 3"/>
          <p:cNvSpPr>
            <a:spLocks noGrp="1"/>
          </p:cNvSpPr>
          <p:nvPr>
            <p:ph type="sldNum" sz="quarter" idx="10"/>
          </p:nvPr>
        </p:nvSpPr>
        <p:spPr/>
        <p:txBody>
          <a:bodyPr/>
          <a:lstStyle/>
          <a:p>
            <a:fld id="{A9A1BDFC-4AB2-E641-AECC-B4C194B12922}" type="slidenum">
              <a:rPr lang="en-US" smtClean="0"/>
              <a:t>65</a:t>
            </a:fld>
            <a:endParaRPr lang="en-US"/>
          </a:p>
        </p:txBody>
      </p:sp>
    </p:spTree>
    <p:extLst>
      <p:ext uri="{BB962C8B-B14F-4D97-AF65-F5344CB8AC3E}">
        <p14:creationId xmlns:p14="http://schemas.microsoft.com/office/powerpoint/2010/main" val="40658278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66</a:t>
            </a:fld>
            <a:endParaRPr lang="en-US"/>
          </a:p>
        </p:txBody>
      </p:sp>
    </p:spTree>
    <p:extLst>
      <p:ext uri="{BB962C8B-B14F-4D97-AF65-F5344CB8AC3E}">
        <p14:creationId xmlns:p14="http://schemas.microsoft.com/office/powerpoint/2010/main" val="35879450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67</a:t>
            </a:fld>
            <a:endParaRPr lang="en-US"/>
          </a:p>
        </p:txBody>
      </p:sp>
    </p:spTree>
    <p:extLst>
      <p:ext uri="{BB962C8B-B14F-4D97-AF65-F5344CB8AC3E}">
        <p14:creationId xmlns:p14="http://schemas.microsoft.com/office/powerpoint/2010/main" val="1191556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68</a:t>
            </a:fld>
            <a:endParaRPr lang="en-US"/>
          </a:p>
        </p:txBody>
      </p:sp>
    </p:spTree>
    <p:extLst>
      <p:ext uri="{BB962C8B-B14F-4D97-AF65-F5344CB8AC3E}">
        <p14:creationId xmlns:p14="http://schemas.microsoft.com/office/powerpoint/2010/main" val="3394590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69</a:t>
            </a:fld>
            <a:endParaRPr lang="en-US"/>
          </a:p>
        </p:txBody>
      </p:sp>
    </p:spTree>
    <p:extLst>
      <p:ext uri="{BB962C8B-B14F-4D97-AF65-F5344CB8AC3E}">
        <p14:creationId xmlns:p14="http://schemas.microsoft.com/office/powerpoint/2010/main" val="566666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70</a:t>
            </a:fld>
            <a:endParaRPr lang="en-US"/>
          </a:p>
        </p:txBody>
      </p:sp>
    </p:spTree>
    <p:extLst>
      <p:ext uri="{BB962C8B-B14F-4D97-AF65-F5344CB8AC3E}">
        <p14:creationId xmlns:p14="http://schemas.microsoft.com/office/powerpoint/2010/main" val="1961019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71</a:t>
            </a:fld>
            <a:endParaRPr lang="en-US"/>
          </a:p>
        </p:txBody>
      </p:sp>
    </p:spTree>
    <p:extLst>
      <p:ext uri="{BB962C8B-B14F-4D97-AF65-F5344CB8AC3E}">
        <p14:creationId xmlns:p14="http://schemas.microsoft.com/office/powerpoint/2010/main" val="9968674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72</a:t>
            </a:fld>
            <a:endParaRPr lang="en-US"/>
          </a:p>
        </p:txBody>
      </p:sp>
    </p:spTree>
    <p:extLst>
      <p:ext uri="{BB962C8B-B14F-4D97-AF65-F5344CB8AC3E}">
        <p14:creationId xmlns:p14="http://schemas.microsoft.com/office/powerpoint/2010/main" val="95881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a:t>https://vizhub.healthdata.org/gbd-compare/</a:t>
            </a:r>
          </a:p>
        </p:txBody>
      </p:sp>
      <p:sp>
        <p:nvSpPr>
          <p:cNvPr id="4" name="Slide Number Placeholder 3"/>
          <p:cNvSpPr>
            <a:spLocks noGrp="1"/>
          </p:cNvSpPr>
          <p:nvPr>
            <p:ph type="sldNum" sz="quarter" idx="10"/>
          </p:nvPr>
        </p:nvSpPr>
        <p:spPr/>
        <p:txBody>
          <a:bodyPr/>
          <a:lstStyle/>
          <a:p>
            <a:fld id="{A9A1BDFC-4AB2-E641-AECC-B4C194B12922}" type="slidenum">
              <a:rPr lang="en-US" smtClean="0"/>
              <a:t>9</a:t>
            </a:fld>
            <a:endParaRPr lang="en-US"/>
          </a:p>
        </p:txBody>
      </p:sp>
      <p:sp>
        <p:nvSpPr>
          <p:cNvPr id="5" name="Footer Placeholder 4">
            <a:extLst>
              <a:ext uri="{FF2B5EF4-FFF2-40B4-BE49-F238E27FC236}">
                <a16:creationId xmlns:a16="http://schemas.microsoft.com/office/drawing/2014/main" id="{B7B5A577-B2E2-FC47-81C0-4A8BAAC4267C}"/>
              </a:ext>
            </a:extLst>
          </p:cNvPr>
          <p:cNvSpPr>
            <a:spLocks noGrp="1"/>
          </p:cNvSpPr>
          <p:nvPr>
            <p:ph type="ftr" sz="quarter" idx="4"/>
          </p:nvPr>
        </p:nvSpPr>
        <p:spPr/>
        <p:txBody>
          <a:bodyPr/>
          <a:lstStyle/>
          <a:p>
            <a:r>
              <a:rPr lang="en-US"/>
              <a:t>Lecture 1 | January 31, 2020</a:t>
            </a:r>
          </a:p>
        </p:txBody>
      </p:sp>
    </p:spTree>
    <p:extLst>
      <p:ext uri="{BB962C8B-B14F-4D97-AF65-F5344CB8AC3E}">
        <p14:creationId xmlns:p14="http://schemas.microsoft.com/office/powerpoint/2010/main" val="2635344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73</a:t>
            </a:fld>
            <a:endParaRPr lang="en-US"/>
          </a:p>
        </p:txBody>
      </p:sp>
    </p:spTree>
    <p:extLst>
      <p:ext uri="{BB962C8B-B14F-4D97-AF65-F5344CB8AC3E}">
        <p14:creationId xmlns:p14="http://schemas.microsoft.com/office/powerpoint/2010/main" val="515127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74</a:t>
            </a:fld>
            <a:endParaRPr lang="en-US"/>
          </a:p>
        </p:txBody>
      </p:sp>
    </p:spTree>
    <p:extLst>
      <p:ext uri="{BB962C8B-B14F-4D97-AF65-F5344CB8AC3E}">
        <p14:creationId xmlns:p14="http://schemas.microsoft.com/office/powerpoint/2010/main" val="4108525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76</a:t>
            </a:fld>
            <a:endParaRPr lang="en-US"/>
          </a:p>
        </p:txBody>
      </p:sp>
    </p:spTree>
    <p:extLst>
      <p:ext uri="{BB962C8B-B14F-4D97-AF65-F5344CB8AC3E}">
        <p14:creationId xmlns:p14="http://schemas.microsoft.com/office/powerpoint/2010/main" val="12322496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77</a:t>
            </a:fld>
            <a:endParaRPr lang="en-US"/>
          </a:p>
        </p:txBody>
      </p:sp>
    </p:spTree>
    <p:extLst>
      <p:ext uri="{BB962C8B-B14F-4D97-AF65-F5344CB8AC3E}">
        <p14:creationId xmlns:p14="http://schemas.microsoft.com/office/powerpoint/2010/main" val="8654962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78</a:t>
            </a:fld>
            <a:endParaRPr lang="en-US"/>
          </a:p>
        </p:txBody>
      </p:sp>
    </p:spTree>
    <p:extLst>
      <p:ext uri="{BB962C8B-B14F-4D97-AF65-F5344CB8AC3E}">
        <p14:creationId xmlns:p14="http://schemas.microsoft.com/office/powerpoint/2010/main" val="11374701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79</a:t>
            </a:fld>
            <a:endParaRPr lang="en-US"/>
          </a:p>
        </p:txBody>
      </p:sp>
    </p:spTree>
    <p:extLst>
      <p:ext uri="{BB962C8B-B14F-4D97-AF65-F5344CB8AC3E}">
        <p14:creationId xmlns:p14="http://schemas.microsoft.com/office/powerpoint/2010/main" val="12983360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80</a:t>
            </a:fld>
            <a:endParaRPr lang="en-US"/>
          </a:p>
        </p:txBody>
      </p:sp>
    </p:spTree>
    <p:extLst>
      <p:ext uri="{BB962C8B-B14F-4D97-AF65-F5344CB8AC3E}">
        <p14:creationId xmlns:p14="http://schemas.microsoft.com/office/powerpoint/2010/main" val="5427249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81</a:t>
            </a:fld>
            <a:endParaRPr lang="en-US"/>
          </a:p>
        </p:txBody>
      </p:sp>
    </p:spTree>
    <p:extLst>
      <p:ext uri="{BB962C8B-B14F-4D97-AF65-F5344CB8AC3E}">
        <p14:creationId xmlns:p14="http://schemas.microsoft.com/office/powerpoint/2010/main" val="20220495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82</a:t>
            </a:fld>
            <a:endParaRPr lang="en-US"/>
          </a:p>
        </p:txBody>
      </p:sp>
    </p:spTree>
    <p:extLst>
      <p:ext uri="{BB962C8B-B14F-4D97-AF65-F5344CB8AC3E}">
        <p14:creationId xmlns:p14="http://schemas.microsoft.com/office/powerpoint/2010/main" val="11426628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83</a:t>
            </a:fld>
            <a:endParaRPr lang="en-US"/>
          </a:p>
        </p:txBody>
      </p:sp>
    </p:spTree>
    <p:extLst>
      <p:ext uri="{BB962C8B-B14F-4D97-AF65-F5344CB8AC3E}">
        <p14:creationId xmlns:p14="http://schemas.microsoft.com/office/powerpoint/2010/main" val="2100523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https://climate.nasa.gov/vital-signs/global-temperature/</a:t>
            </a:r>
            <a:endParaRPr lang="en-US"/>
          </a:p>
        </p:txBody>
      </p:sp>
      <p:sp>
        <p:nvSpPr>
          <p:cNvPr id="4" name="Slide Number Placeholder 3"/>
          <p:cNvSpPr>
            <a:spLocks noGrp="1"/>
          </p:cNvSpPr>
          <p:nvPr>
            <p:ph type="sldNum" sz="quarter" idx="10"/>
          </p:nvPr>
        </p:nvSpPr>
        <p:spPr/>
        <p:txBody>
          <a:bodyPr/>
          <a:lstStyle/>
          <a:p>
            <a:fld id="{485EB4CF-1524-4F1C-AF02-75FD41CB7A8A}" type="slidenum">
              <a:rPr lang="en-US" smtClean="0"/>
              <a:t>10</a:t>
            </a:fld>
            <a:endParaRPr lang="en-US"/>
          </a:p>
        </p:txBody>
      </p:sp>
    </p:spTree>
    <p:extLst>
      <p:ext uri="{BB962C8B-B14F-4D97-AF65-F5344CB8AC3E}">
        <p14:creationId xmlns:p14="http://schemas.microsoft.com/office/powerpoint/2010/main" val="16886827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84</a:t>
            </a:fld>
            <a:endParaRPr lang="en-US"/>
          </a:p>
        </p:txBody>
      </p:sp>
    </p:spTree>
    <p:extLst>
      <p:ext uri="{BB962C8B-B14F-4D97-AF65-F5344CB8AC3E}">
        <p14:creationId xmlns:p14="http://schemas.microsoft.com/office/powerpoint/2010/main" val="11500204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85</a:t>
            </a:fld>
            <a:endParaRPr lang="en-US"/>
          </a:p>
        </p:txBody>
      </p:sp>
    </p:spTree>
    <p:extLst>
      <p:ext uri="{BB962C8B-B14F-4D97-AF65-F5344CB8AC3E}">
        <p14:creationId xmlns:p14="http://schemas.microsoft.com/office/powerpoint/2010/main" val="32933986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86</a:t>
            </a:fld>
            <a:endParaRPr lang="en-US"/>
          </a:p>
        </p:txBody>
      </p:sp>
    </p:spTree>
    <p:extLst>
      <p:ext uri="{BB962C8B-B14F-4D97-AF65-F5344CB8AC3E}">
        <p14:creationId xmlns:p14="http://schemas.microsoft.com/office/powerpoint/2010/main" val="6107019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87</a:t>
            </a:fld>
            <a:endParaRPr lang="en-US"/>
          </a:p>
        </p:txBody>
      </p:sp>
    </p:spTree>
    <p:extLst>
      <p:ext uri="{BB962C8B-B14F-4D97-AF65-F5344CB8AC3E}">
        <p14:creationId xmlns:p14="http://schemas.microsoft.com/office/powerpoint/2010/main" val="23812852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1BDFC-4AB2-E641-AECC-B4C194B12922}" type="slidenum">
              <a:rPr lang="en-US" smtClean="0"/>
              <a:t>88</a:t>
            </a:fld>
            <a:endParaRPr lang="en-US"/>
          </a:p>
        </p:txBody>
      </p:sp>
    </p:spTree>
    <p:extLst>
      <p:ext uri="{BB962C8B-B14F-4D97-AF65-F5344CB8AC3E}">
        <p14:creationId xmlns:p14="http://schemas.microsoft.com/office/powerpoint/2010/main" val="69232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https://www.thelancet.com/journals/lancet/article/PIIS0140-6736(19)32596-6/abstract</a:t>
            </a:r>
          </a:p>
        </p:txBody>
      </p:sp>
      <p:sp>
        <p:nvSpPr>
          <p:cNvPr id="4" name="Slide Number Placeholder 3"/>
          <p:cNvSpPr>
            <a:spLocks noGrp="1"/>
          </p:cNvSpPr>
          <p:nvPr>
            <p:ph type="sldNum" sz="quarter" idx="10"/>
          </p:nvPr>
        </p:nvSpPr>
        <p:spPr/>
        <p:txBody>
          <a:bodyPr/>
          <a:lstStyle/>
          <a:p>
            <a:fld id="{A9A1BDFC-4AB2-E641-AECC-B4C194B12922}" type="slidenum">
              <a:rPr lang="en-US" smtClean="0"/>
              <a:t>11</a:t>
            </a:fld>
            <a:endParaRPr lang="en-US"/>
          </a:p>
        </p:txBody>
      </p:sp>
    </p:spTree>
    <p:extLst>
      <p:ext uri="{BB962C8B-B14F-4D97-AF65-F5344CB8AC3E}">
        <p14:creationId xmlns:p14="http://schemas.microsoft.com/office/powerpoint/2010/main" val="501644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49022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3177485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4200797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148606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10866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371804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259833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1045778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3299129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14030782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260597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925107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1215424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41269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B2BB90-A09F-D544-A40C-B9C100EFBBB0}" type="slidenum">
              <a:rPr lang="en-US" smtClean="0"/>
              <a:t>‹#›</a:t>
            </a:fld>
            <a:endParaRPr lang="en-US"/>
          </a:p>
        </p:txBody>
      </p:sp>
    </p:spTree>
    <p:extLst>
      <p:ext uri="{BB962C8B-B14F-4D97-AF65-F5344CB8AC3E}">
        <p14:creationId xmlns:p14="http://schemas.microsoft.com/office/powerpoint/2010/main" val="3847963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261901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2979876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219854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4108758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2459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371844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F61714-15FE-B440-91C1-B7D90E53E1C5}" type="slidenum">
              <a:rPr lang="en-US" smtClean="0"/>
              <a:t>‹#›</a:t>
            </a:fld>
            <a:endParaRPr lang="en-US"/>
          </a:p>
        </p:txBody>
      </p:sp>
    </p:spTree>
    <p:extLst>
      <p:ext uri="{BB962C8B-B14F-4D97-AF65-F5344CB8AC3E}">
        <p14:creationId xmlns:p14="http://schemas.microsoft.com/office/powerpoint/2010/main" val="848601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61714-15FE-B440-91C1-B7D90E53E1C5}" type="slidenum">
              <a:rPr lang="en-US" smtClean="0"/>
              <a:t>‹#›</a:t>
            </a:fld>
            <a:endParaRPr lang="en-US"/>
          </a:p>
        </p:txBody>
      </p:sp>
    </p:spTree>
    <p:extLst>
      <p:ext uri="{BB962C8B-B14F-4D97-AF65-F5344CB8AC3E}">
        <p14:creationId xmlns:p14="http://schemas.microsoft.com/office/powerpoint/2010/main" val="1848782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B2BB90-A09F-D544-A40C-B9C100EFBBB0}" type="slidenum">
              <a:rPr lang="en-US" smtClean="0"/>
              <a:t>‹#›</a:t>
            </a:fld>
            <a:endParaRPr lang="en-US"/>
          </a:p>
        </p:txBody>
      </p:sp>
    </p:spTree>
    <p:extLst>
      <p:ext uri="{BB962C8B-B14F-4D97-AF65-F5344CB8AC3E}">
        <p14:creationId xmlns:p14="http://schemas.microsoft.com/office/powerpoint/2010/main" val="551399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8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p:cNvSpPr txBox="1">
            <a:spLocks/>
          </p:cNvSpPr>
          <p:nvPr/>
        </p:nvSpPr>
        <p:spPr>
          <a:xfrm>
            <a:off x="457200" y="923289"/>
            <a:ext cx="8229600" cy="1783682"/>
          </a:xfrm>
          <a:prstGeom prst="rect">
            <a:avLst/>
          </a:prstGeom>
        </p:spPr>
        <p:txBody>
          <a:bodyPr vert="horz" lIns="91440" tIns="45720" rIns="91440" bIns="45720" rtlCol="0">
            <a:normAutofit fontScale="6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3200">
                <a:solidFill>
                  <a:srgbClr val="000000"/>
                </a:solidFill>
                <a:effectLst/>
                <a:latin typeface="Aptos" panose="020B0004020202020204" pitchFamily="34" charset="0"/>
              </a:rPr>
              <a:t> </a:t>
            </a:r>
            <a:br>
              <a:rPr lang="en-US" sz="3200">
                <a:solidFill>
                  <a:srgbClr val="000000"/>
                </a:solidFill>
                <a:effectLst/>
                <a:latin typeface="Aptos" panose="020B0004020202020204" pitchFamily="34" charset="0"/>
              </a:rPr>
            </a:br>
            <a:r>
              <a:rPr lang="en-US" sz="3200">
                <a:solidFill>
                  <a:srgbClr val="000000"/>
                </a:solidFill>
                <a:effectLst/>
                <a:latin typeface="Aptos" panose="020B0004020202020204" pitchFamily="34" charset="0"/>
              </a:rPr>
              <a:t>Food Systems, Nutrition and Planetary Health - I: </a:t>
            </a:r>
          </a:p>
          <a:p>
            <a:r>
              <a:rPr lang="en-US" sz="3200">
                <a:solidFill>
                  <a:srgbClr val="000000"/>
                </a:solidFill>
                <a:effectLst/>
                <a:latin typeface="Aptos" panose="020B0004020202020204" pitchFamily="34" charset="0"/>
              </a:rPr>
              <a:t>Descriptive Epidemiology </a:t>
            </a:r>
          </a:p>
          <a:p>
            <a:r>
              <a:rPr lang="en-US" sz="3200"/>
              <a:t>Wafaie Fawzi</a:t>
            </a:r>
            <a:br>
              <a:rPr lang="en-US" sz="3200"/>
            </a:br>
            <a:r>
              <a:rPr lang="en-US" sz="3200"/>
              <a:t>Harvard T.H. Chan School of Public Health </a:t>
            </a:r>
            <a:br>
              <a:rPr lang="en-US" sz="3200">
                <a:solidFill>
                  <a:srgbClr val="000000"/>
                </a:solidFill>
                <a:effectLst/>
                <a:latin typeface="Aptos" panose="020B0004020202020204" pitchFamily="34" charset="0"/>
              </a:rPr>
            </a:br>
            <a:endParaRPr lang="en-US" b="1">
              <a:solidFill>
                <a:srgbClr val="000000"/>
              </a:solidFill>
            </a:endParaRPr>
          </a:p>
        </p:txBody>
      </p:sp>
      <p:pic>
        <p:nvPicPr>
          <p:cNvPr id="9" name="Picture 8"/>
          <p:cNvPicPr>
            <a:picLocks noChangeAspect="1"/>
          </p:cNvPicPr>
          <p:nvPr/>
        </p:nvPicPr>
        <p:blipFill>
          <a:blip r:embed="rId3"/>
          <a:stretch>
            <a:fillRect/>
          </a:stretch>
        </p:blipFill>
        <p:spPr>
          <a:xfrm>
            <a:off x="1007549" y="2456813"/>
            <a:ext cx="7065937" cy="3974590"/>
          </a:xfrm>
          <a:prstGeom prst="rect">
            <a:avLst/>
          </a:prstGeom>
        </p:spPr>
      </p:pic>
      <p:sp>
        <p:nvSpPr>
          <p:cNvPr id="2" name="Slide Number Placeholder 1">
            <a:extLst>
              <a:ext uri="{FF2B5EF4-FFF2-40B4-BE49-F238E27FC236}">
                <a16:creationId xmlns:a16="http://schemas.microsoft.com/office/drawing/2014/main" id="{FD617FFC-F2F3-854D-BAE6-3D72CCEC0B16}"/>
              </a:ext>
            </a:extLst>
          </p:cNvPr>
          <p:cNvSpPr>
            <a:spLocks noGrp="1"/>
          </p:cNvSpPr>
          <p:nvPr>
            <p:ph type="sldNum" sz="quarter" idx="12"/>
          </p:nvPr>
        </p:nvSpPr>
        <p:spPr/>
        <p:txBody>
          <a:bodyPr/>
          <a:lstStyle/>
          <a:p>
            <a:fld id="{0AF61714-15FE-B440-91C1-B7D90E53E1C5}" type="slidenum">
              <a:rPr lang="en-US" smtClean="0"/>
              <a:t>1</a:t>
            </a:fld>
            <a:endParaRPr lang="en-US"/>
          </a:p>
        </p:txBody>
      </p:sp>
    </p:spTree>
    <p:extLst>
      <p:ext uri="{BB962C8B-B14F-4D97-AF65-F5344CB8AC3E}">
        <p14:creationId xmlns:p14="http://schemas.microsoft.com/office/powerpoint/2010/main" val="1845495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5441"/>
          <a:stretch/>
        </p:blipFill>
        <p:spPr>
          <a:xfrm>
            <a:off x="686754" y="1731385"/>
            <a:ext cx="7770491" cy="3736123"/>
          </a:xfrm>
          <a:prstGeom prst="rect">
            <a:avLst/>
          </a:prstGeom>
        </p:spPr>
      </p:pic>
      <p:sp>
        <p:nvSpPr>
          <p:cNvPr id="4" name="Rectangle 3"/>
          <p:cNvSpPr/>
          <p:nvPr/>
        </p:nvSpPr>
        <p:spPr>
          <a:xfrm>
            <a:off x="492071" y="719316"/>
            <a:ext cx="8548412" cy="646331"/>
          </a:xfrm>
          <a:prstGeom prst="rect">
            <a:avLst/>
          </a:prstGeom>
        </p:spPr>
        <p:txBody>
          <a:bodyPr wrap="square">
            <a:spAutoFit/>
          </a:bodyPr>
          <a:lstStyle/>
          <a:p>
            <a:r>
              <a:rPr lang="en-US">
                <a:solidFill>
                  <a:srgbClr val="700000"/>
                </a:solidFill>
              </a:rPr>
              <a:t>Earth’s surface continues to warm, with recent global temperatures being the hottest in the past 2,000-plus years.</a:t>
            </a:r>
          </a:p>
        </p:txBody>
      </p:sp>
      <p:sp>
        <p:nvSpPr>
          <p:cNvPr id="3" name="Slide Number Placeholder 2">
            <a:extLst>
              <a:ext uri="{FF2B5EF4-FFF2-40B4-BE49-F238E27FC236}">
                <a16:creationId xmlns:a16="http://schemas.microsoft.com/office/drawing/2014/main" id="{9E1AD854-075C-A8D2-6584-A6910F431A6C}"/>
              </a:ext>
            </a:extLst>
          </p:cNvPr>
          <p:cNvSpPr>
            <a:spLocks noGrp="1"/>
          </p:cNvSpPr>
          <p:nvPr>
            <p:ph type="sldNum" sz="quarter" idx="12"/>
          </p:nvPr>
        </p:nvSpPr>
        <p:spPr/>
        <p:txBody>
          <a:bodyPr/>
          <a:lstStyle/>
          <a:p>
            <a:fld id="{0AF61714-15FE-B440-91C1-B7D90E53E1C5}" type="slidenum">
              <a:rPr lang="en-US" smtClean="0"/>
              <a:t>10</a:t>
            </a:fld>
            <a:endParaRPr lang="en-US"/>
          </a:p>
        </p:txBody>
      </p:sp>
    </p:spTree>
    <p:extLst>
      <p:ext uri="{BB962C8B-B14F-4D97-AF65-F5344CB8AC3E}">
        <p14:creationId xmlns:p14="http://schemas.microsoft.com/office/powerpoint/2010/main" val="3056913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843249" cy="523220"/>
          </a:xfrm>
          <a:prstGeom prst="rect">
            <a:avLst/>
          </a:prstGeom>
          <a:noFill/>
        </p:spPr>
        <p:txBody>
          <a:bodyPr wrap="none" rtlCol="0">
            <a:spAutoFit/>
          </a:bodyPr>
          <a:lstStyle/>
          <a:p>
            <a:r>
              <a:rPr lang="en-US" sz="2800"/>
              <a:t>Climate change and heat waves </a:t>
            </a:r>
          </a:p>
        </p:txBody>
      </p:sp>
      <p:sp>
        <p:nvSpPr>
          <p:cNvPr id="13" name="Content Placeholder 2"/>
          <p:cNvSpPr txBox="1">
            <a:spLocks/>
          </p:cNvSpPr>
          <p:nvPr/>
        </p:nvSpPr>
        <p:spPr>
          <a:xfrm>
            <a:off x="816548" y="944218"/>
            <a:ext cx="7676614" cy="4500184"/>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lvl="1" algn="l">
              <a:lnSpc>
                <a:spcPct val="150000"/>
              </a:lnSpc>
            </a:pPr>
            <a:endParaRPr lang="en-US">
              <a:solidFill>
                <a:srgbClr val="7F7F7F"/>
              </a:solidFill>
            </a:endParaRPr>
          </a:p>
        </p:txBody>
      </p:sp>
      <p:sp>
        <p:nvSpPr>
          <p:cNvPr id="2" name="Slide Number Placeholder 1"/>
          <p:cNvSpPr>
            <a:spLocks noGrp="1"/>
          </p:cNvSpPr>
          <p:nvPr>
            <p:ph type="sldNum" sz="quarter" idx="10"/>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4C074EA-92B9-4F02-A106-896A6DFFBA34}" type="slidenum">
              <a:rPr lang="en-US" smtClean="0"/>
              <a:pPr/>
              <a:t>11</a:t>
            </a:fld>
            <a:endParaRPr lang="en-US"/>
          </a:p>
        </p:txBody>
      </p:sp>
      <p:sp>
        <p:nvSpPr>
          <p:cNvPr id="4" name="TextBox 3">
            <a:extLst>
              <a:ext uri="{FF2B5EF4-FFF2-40B4-BE49-F238E27FC236}">
                <a16:creationId xmlns:a16="http://schemas.microsoft.com/office/drawing/2014/main" id="{8114789D-0F0C-7FB7-6872-80C274509A15}"/>
              </a:ext>
            </a:extLst>
          </p:cNvPr>
          <p:cNvSpPr txBox="1"/>
          <p:nvPr/>
        </p:nvSpPr>
        <p:spPr>
          <a:xfrm>
            <a:off x="1010186" y="6430950"/>
            <a:ext cx="1433208" cy="276999"/>
          </a:xfrm>
          <a:prstGeom prst="rect">
            <a:avLst/>
          </a:prstGeom>
          <a:noFill/>
        </p:spPr>
        <p:txBody>
          <a:bodyPr wrap="square" rtlCol="0">
            <a:spAutoFit/>
          </a:bodyPr>
          <a:lstStyle/>
          <a:p>
            <a:r>
              <a:rPr lang="en-US" sz="1200"/>
              <a:t>Watts 2019</a:t>
            </a:r>
          </a:p>
        </p:txBody>
      </p:sp>
      <p:pic>
        <p:nvPicPr>
          <p:cNvPr id="7" name="Picture 6">
            <a:extLst>
              <a:ext uri="{FF2B5EF4-FFF2-40B4-BE49-F238E27FC236}">
                <a16:creationId xmlns:a16="http://schemas.microsoft.com/office/drawing/2014/main" id="{6E860EE7-0197-CC25-C71C-3A40EE18078D}"/>
              </a:ext>
            </a:extLst>
          </p:cNvPr>
          <p:cNvPicPr>
            <a:picLocks noChangeAspect="1"/>
          </p:cNvPicPr>
          <p:nvPr/>
        </p:nvPicPr>
        <p:blipFill>
          <a:blip r:embed="rId3"/>
          <a:stretch>
            <a:fillRect/>
          </a:stretch>
        </p:blipFill>
        <p:spPr>
          <a:xfrm>
            <a:off x="650838" y="889230"/>
            <a:ext cx="7676614" cy="5081082"/>
          </a:xfrm>
          <a:prstGeom prst="rect">
            <a:avLst/>
          </a:prstGeom>
        </p:spPr>
      </p:pic>
    </p:spTree>
    <p:extLst>
      <p:ext uri="{BB962C8B-B14F-4D97-AF65-F5344CB8AC3E}">
        <p14:creationId xmlns:p14="http://schemas.microsoft.com/office/powerpoint/2010/main" val="127794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5368393" cy="523220"/>
          </a:xfrm>
          <a:prstGeom prst="rect">
            <a:avLst/>
          </a:prstGeom>
          <a:noFill/>
        </p:spPr>
        <p:txBody>
          <a:bodyPr wrap="none" rtlCol="0">
            <a:spAutoFit/>
          </a:bodyPr>
          <a:lstStyle/>
          <a:p>
            <a:r>
              <a:rPr lang="en-US" sz="2800"/>
              <a:t>Climate change and rainfall pattern </a:t>
            </a:r>
          </a:p>
        </p:txBody>
      </p:sp>
      <p:sp>
        <p:nvSpPr>
          <p:cNvPr id="13" name="Content Placeholder 2"/>
          <p:cNvSpPr txBox="1">
            <a:spLocks/>
          </p:cNvSpPr>
          <p:nvPr/>
        </p:nvSpPr>
        <p:spPr>
          <a:xfrm>
            <a:off x="816548" y="944218"/>
            <a:ext cx="7676614" cy="4500184"/>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lvl="1" algn="l">
              <a:lnSpc>
                <a:spcPct val="150000"/>
              </a:lnSpc>
            </a:pPr>
            <a:endParaRPr lang="en-US">
              <a:solidFill>
                <a:srgbClr val="7F7F7F"/>
              </a:solidFill>
            </a:endParaRPr>
          </a:p>
        </p:txBody>
      </p:sp>
      <p:sp>
        <p:nvSpPr>
          <p:cNvPr id="2" name="Slide Number Placeholder 1"/>
          <p:cNvSpPr>
            <a:spLocks noGrp="1"/>
          </p:cNvSpPr>
          <p:nvPr>
            <p:ph type="sldNum" sz="quarter" idx="10"/>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4C074EA-92B9-4F02-A106-896A6DFFBA34}" type="slidenum">
              <a:rPr lang="en-US" smtClean="0"/>
              <a:pPr/>
              <a:t>12</a:t>
            </a:fld>
            <a:endParaRPr lang="en-US"/>
          </a:p>
        </p:txBody>
      </p:sp>
      <p:sp>
        <p:nvSpPr>
          <p:cNvPr id="4" name="TextBox 3">
            <a:extLst>
              <a:ext uri="{FF2B5EF4-FFF2-40B4-BE49-F238E27FC236}">
                <a16:creationId xmlns:a16="http://schemas.microsoft.com/office/drawing/2014/main" id="{8114789D-0F0C-7FB7-6872-80C274509A15}"/>
              </a:ext>
            </a:extLst>
          </p:cNvPr>
          <p:cNvSpPr txBox="1"/>
          <p:nvPr/>
        </p:nvSpPr>
        <p:spPr>
          <a:xfrm>
            <a:off x="929433" y="6414322"/>
            <a:ext cx="1433208" cy="276999"/>
          </a:xfrm>
          <a:prstGeom prst="rect">
            <a:avLst/>
          </a:prstGeom>
          <a:noFill/>
        </p:spPr>
        <p:txBody>
          <a:bodyPr wrap="square" rtlCol="0">
            <a:spAutoFit/>
          </a:bodyPr>
          <a:lstStyle/>
          <a:p>
            <a:r>
              <a:rPr lang="en-US" sz="1200" err="1"/>
              <a:t>Benestad</a:t>
            </a:r>
            <a:r>
              <a:rPr lang="en-US" sz="1200"/>
              <a:t> 2022</a:t>
            </a:r>
          </a:p>
        </p:txBody>
      </p:sp>
      <p:pic>
        <p:nvPicPr>
          <p:cNvPr id="6" name="Content Placeholder 5">
            <a:extLst>
              <a:ext uri="{FF2B5EF4-FFF2-40B4-BE49-F238E27FC236}">
                <a16:creationId xmlns:a16="http://schemas.microsoft.com/office/drawing/2014/main" id="{7FD10723-23F4-16DC-FAA0-749D011ED1C8}"/>
              </a:ext>
            </a:extLst>
          </p:cNvPr>
          <p:cNvPicPr>
            <a:picLocks noChangeAspect="1"/>
          </p:cNvPicPr>
          <p:nvPr/>
        </p:nvPicPr>
        <p:blipFill>
          <a:blip r:embed="rId3"/>
          <a:stretch>
            <a:fillRect/>
          </a:stretch>
        </p:blipFill>
        <p:spPr>
          <a:xfrm>
            <a:off x="816548" y="766870"/>
            <a:ext cx="7305170" cy="5344309"/>
          </a:xfrm>
          <a:prstGeom prst="rect">
            <a:avLst/>
          </a:prstGeom>
        </p:spPr>
      </p:pic>
    </p:spTree>
    <p:extLst>
      <p:ext uri="{BB962C8B-B14F-4D97-AF65-F5344CB8AC3E}">
        <p14:creationId xmlns:p14="http://schemas.microsoft.com/office/powerpoint/2010/main" val="2401729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488730" cy="523220"/>
          </a:xfrm>
          <a:prstGeom prst="rect">
            <a:avLst/>
          </a:prstGeom>
          <a:noFill/>
        </p:spPr>
        <p:txBody>
          <a:bodyPr wrap="none" rtlCol="0">
            <a:spAutoFit/>
          </a:bodyPr>
          <a:lstStyle/>
          <a:p>
            <a:r>
              <a:rPr lang="en-US" sz="2800"/>
              <a:t>Global causes of death</a:t>
            </a:r>
          </a:p>
        </p:txBody>
      </p:sp>
      <p:sp>
        <p:nvSpPr>
          <p:cNvPr id="11" name="Content Placeholder 2"/>
          <p:cNvSpPr txBox="1">
            <a:spLocks/>
          </p:cNvSpPr>
          <p:nvPr/>
        </p:nvSpPr>
        <p:spPr>
          <a:xfrm>
            <a:off x="457200" y="1279017"/>
            <a:ext cx="8229600" cy="4503251"/>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400">
              <a:solidFill>
                <a:schemeClr val="tx1"/>
              </a:solidFill>
            </a:endParaRPr>
          </a:p>
        </p:txBody>
      </p:sp>
      <p:sp>
        <p:nvSpPr>
          <p:cNvPr id="13" name="TextBox 12"/>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4" name="TextBox 13"/>
          <p:cNvSpPr txBox="1"/>
          <p:nvPr/>
        </p:nvSpPr>
        <p:spPr>
          <a:xfrm>
            <a:off x="6759347" y="6385157"/>
            <a:ext cx="1721305" cy="307777"/>
          </a:xfrm>
          <a:prstGeom prst="rect">
            <a:avLst/>
          </a:prstGeom>
          <a:noFill/>
        </p:spPr>
        <p:txBody>
          <a:bodyPr wrap="none" rtlCol="0">
            <a:spAutoFit/>
          </a:bodyPr>
          <a:lstStyle/>
          <a:p>
            <a:pPr algn="r"/>
            <a:r>
              <a:rPr lang="en-US" sz="1400">
                <a:latin typeface="Calibri"/>
                <a:cs typeface="Calibri"/>
              </a:rPr>
              <a:t>Citations: IHME 2019</a:t>
            </a:r>
            <a:endParaRPr lang="en-US" sz="1400" i="1">
              <a:latin typeface="Calibri"/>
              <a:cs typeface="Calibri"/>
            </a:endParaRPr>
          </a:p>
        </p:txBody>
      </p:sp>
      <p:pic>
        <p:nvPicPr>
          <p:cNvPr id="12"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1475" b="23133"/>
          <a:stretch/>
        </p:blipFill>
        <p:spPr>
          <a:xfrm>
            <a:off x="346364" y="903108"/>
            <a:ext cx="8451272" cy="5203967"/>
          </a:xfrm>
          <a:prstGeom prst="rect">
            <a:avLst/>
          </a:prstGeom>
        </p:spPr>
      </p:pic>
      <p:sp>
        <p:nvSpPr>
          <p:cNvPr id="2" name="Slide Number Placeholder 1">
            <a:extLst>
              <a:ext uri="{FF2B5EF4-FFF2-40B4-BE49-F238E27FC236}">
                <a16:creationId xmlns:a16="http://schemas.microsoft.com/office/drawing/2014/main" id="{AF602EE8-10E6-8240-8FDB-BED2FC827866}"/>
              </a:ext>
            </a:extLst>
          </p:cNvPr>
          <p:cNvSpPr>
            <a:spLocks noGrp="1"/>
          </p:cNvSpPr>
          <p:nvPr>
            <p:ph type="sldNum" sz="quarter" idx="12"/>
          </p:nvPr>
        </p:nvSpPr>
        <p:spPr/>
        <p:txBody>
          <a:bodyPr/>
          <a:lstStyle/>
          <a:p>
            <a:fld id="{0AF61714-15FE-B440-91C1-B7D90E53E1C5}" type="slidenum">
              <a:rPr lang="en-US" smtClean="0"/>
              <a:t>13</a:t>
            </a:fld>
            <a:endParaRPr lang="en-US"/>
          </a:p>
        </p:txBody>
      </p:sp>
    </p:spTree>
    <p:extLst>
      <p:ext uri="{BB962C8B-B14F-4D97-AF65-F5344CB8AC3E}">
        <p14:creationId xmlns:p14="http://schemas.microsoft.com/office/powerpoint/2010/main" val="806229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488730" cy="523220"/>
          </a:xfrm>
          <a:prstGeom prst="rect">
            <a:avLst/>
          </a:prstGeom>
          <a:noFill/>
        </p:spPr>
        <p:txBody>
          <a:bodyPr wrap="none" rtlCol="0">
            <a:spAutoFit/>
          </a:bodyPr>
          <a:lstStyle/>
          <a:p>
            <a:r>
              <a:rPr lang="en-US" sz="2800"/>
              <a:t>Global causes of death</a:t>
            </a:r>
          </a:p>
        </p:txBody>
      </p:sp>
      <p:sp>
        <p:nvSpPr>
          <p:cNvPr id="11" name="Content Placeholder 2"/>
          <p:cNvSpPr txBox="1">
            <a:spLocks/>
          </p:cNvSpPr>
          <p:nvPr/>
        </p:nvSpPr>
        <p:spPr>
          <a:xfrm>
            <a:off x="457200" y="1279017"/>
            <a:ext cx="8229600" cy="4503251"/>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400">
              <a:solidFill>
                <a:schemeClr val="tx1"/>
              </a:solidFill>
            </a:endParaRPr>
          </a:p>
        </p:txBody>
      </p:sp>
      <p:sp>
        <p:nvSpPr>
          <p:cNvPr id="13" name="TextBox 12"/>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4" name="TextBox 13"/>
          <p:cNvSpPr txBox="1"/>
          <p:nvPr/>
        </p:nvSpPr>
        <p:spPr>
          <a:xfrm>
            <a:off x="6759347" y="6385157"/>
            <a:ext cx="1721305" cy="307777"/>
          </a:xfrm>
          <a:prstGeom prst="rect">
            <a:avLst/>
          </a:prstGeom>
          <a:noFill/>
        </p:spPr>
        <p:txBody>
          <a:bodyPr wrap="none" rtlCol="0">
            <a:spAutoFit/>
          </a:bodyPr>
          <a:lstStyle/>
          <a:p>
            <a:pPr algn="r"/>
            <a:r>
              <a:rPr lang="en-US" sz="1400">
                <a:latin typeface="Calibri"/>
                <a:cs typeface="Calibri"/>
              </a:rPr>
              <a:t>Citations: IHME 2019</a:t>
            </a:r>
            <a:endParaRPr lang="en-US" sz="1400" i="1">
              <a:latin typeface="Calibri"/>
              <a:cs typeface="Calibri"/>
            </a:endParaRPr>
          </a:p>
        </p:txBody>
      </p:sp>
      <p:pic>
        <p:nvPicPr>
          <p:cNvPr id="12"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1112" t="682" b="9586"/>
          <a:stretch/>
        </p:blipFill>
        <p:spPr>
          <a:xfrm>
            <a:off x="548640" y="883920"/>
            <a:ext cx="8138160" cy="5256048"/>
          </a:xfrm>
          <a:prstGeom prst="rect">
            <a:avLst/>
          </a:prstGeom>
        </p:spPr>
      </p:pic>
      <p:sp>
        <p:nvSpPr>
          <p:cNvPr id="2" name="Slide Number Placeholder 1">
            <a:extLst>
              <a:ext uri="{FF2B5EF4-FFF2-40B4-BE49-F238E27FC236}">
                <a16:creationId xmlns:a16="http://schemas.microsoft.com/office/drawing/2014/main" id="{82CA18A3-B5A6-2444-B6F9-94CEACE32F10}"/>
              </a:ext>
            </a:extLst>
          </p:cNvPr>
          <p:cNvSpPr>
            <a:spLocks noGrp="1"/>
          </p:cNvSpPr>
          <p:nvPr>
            <p:ph type="sldNum" sz="quarter" idx="12"/>
          </p:nvPr>
        </p:nvSpPr>
        <p:spPr/>
        <p:txBody>
          <a:bodyPr/>
          <a:lstStyle/>
          <a:p>
            <a:fld id="{0AF61714-15FE-B440-91C1-B7D90E53E1C5}" type="slidenum">
              <a:rPr lang="en-US" smtClean="0"/>
              <a:t>14</a:t>
            </a:fld>
            <a:endParaRPr lang="en-US"/>
          </a:p>
        </p:txBody>
      </p:sp>
    </p:spTree>
    <p:extLst>
      <p:ext uri="{BB962C8B-B14F-4D97-AF65-F5344CB8AC3E}">
        <p14:creationId xmlns:p14="http://schemas.microsoft.com/office/powerpoint/2010/main" val="1459574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977692" cy="523220"/>
          </a:xfrm>
          <a:prstGeom prst="rect">
            <a:avLst/>
          </a:prstGeom>
          <a:noFill/>
        </p:spPr>
        <p:txBody>
          <a:bodyPr wrap="none" rtlCol="0">
            <a:spAutoFit/>
          </a:bodyPr>
          <a:lstStyle/>
          <a:p>
            <a:r>
              <a:rPr lang="en-US" sz="2800"/>
              <a:t>Global child mortality rate</a:t>
            </a:r>
          </a:p>
        </p:txBody>
      </p:sp>
      <p:sp>
        <p:nvSpPr>
          <p:cNvPr id="14" name="TextBox 13"/>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8" name="TextBox 17"/>
          <p:cNvSpPr txBox="1"/>
          <p:nvPr/>
        </p:nvSpPr>
        <p:spPr>
          <a:xfrm>
            <a:off x="6672059" y="6385157"/>
            <a:ext cx="1713290" cy="307777"/>
          </a:xfrm>
          <a:prstGeom prst="rect">
            <a:avLst/>
          </a:prstGeom>
          <a:noFill/>
        </p:spPr>
        <p:txBody>
          <a:bodyPr wrap="none" rtlCol="0">
            <a:spAutoFit/>
          </a:bodyPr>
          <a:lstStyle/>
          <a:p>
            <a:pPr algn="r"/>
            <a:r>
              <a:rPr lang="en-US" sz="1400">
                <a:latin typeface="Calibri"/>
                <a:cs typeface="Calibri"/>
              </a:rPr>
              <a:t>Citations: WHO 2021</a:t>
            </a:r>
            <a:endParaRPr lang="en-US" sz="1400" i="1">
              <a:latin typeface="Calibri"/>
              <a:cs typeface="Calibri"/>
            </a:endParaRPr>
          </a:p>
        </p:txBody>
      </p:sp>
      <p:sp>
        <p:nvSpPr>
          <p:cNvPr id="2" name="TextBox 1"/>
          <p:cNvSpPr txBox="1"/>
          <p:nvPr/>
        </p:nvSpPr>
        <p:spPr>
          <a:xfrm>
            <a:off x="1214748" y="834318"/>
            <a:ext cx="6714504" cy="307777"/>
          </a:xfrm>
          <a:prstGeom prst="rect">
            <a:avLst/>
          </a:prstGeom>
          <a:solidFill>
            <a:schemeClr val="bg1"/>
          </a:solidFill>
        </p:spPr>
        <p:txBody>
          <a:bodyPr wrap="square" rtlCol="0">
            <a:spAutoFit/>
          </a:bodyPr>
          <a:lstStyle/>
          <a:p>
            <a:r>
              <a:rPr lang="en-US" sz="1400"/>
              <a:t>Under-five mortality rate (probability of dying by age 5 per 1000 live births) Both Sex</a:t>
            </a:r>
          </a:p>
        </p:txBody>
      </p:sp>
      <p:sp>
        <p:nvSpPr>
          <p:cNvPr id="3" name="Slide Number Placeholder 2">
            <a:extLst>
              <a:ext uri="{FF2B5EF4-FFF2-40B4-BE49-F238E27FC236}">
                <a16:creationId xmlns:a16="http://schemas.microsoft.com/office/drawing/2014/main" id="{F3C7B3E6-3F56-4647-9AAC-7B4C3A7AF0EB}"/>
              </a:ext>
            </a:extLst>
          </p:cNvPr>
          <p:cNvSpPr>
            <a:spLocks noGrp="1"/>
          </p:cNvSpPr>
          <p:nvPr>
            <p:ph type="sldNum" sz="quarter" idx="12"/>
          </p:nvPr>
        </p:nvSpPr>
        <p:spPr/>
        <p:txBody>
          <a:bodyPr/>
          <a:lstStyle/>
          <a:p>
            <a:fld id="{0AF61714-15FE-B440-91C1-B7D90E53E1C5}" type="slidenum">
              <a:rPr lang="en-US" smtClean="0"/>
              <a:t>15</a:t>
            </a:fld>
            <a:endParaRPr lang="en-US"/>
          </a:p>
        </p:txBody>
      </p:sp>
      <p:pic>
        <p:nvPicPr>
          <p:cNvPr id="12" name="Picture 11">
            <a:extLst>
              <a:ext uri="{FF2B5EF4-FFF2-40B4-BE49-F238E27FC236}">
                <a16:creationId xmlns:a16="http://schemas.microsoft.com/office/drawing/2014/main" id="{17775D2F-A6C8-985B-D675-660CFD53A86C}"/>
              </a:ext>
            </a:extLst>
          </p:cNvPr>
          <p:cNvPicPr>
            <a:picLocks noChangeAspect="1"/>
          </p:cNvPicPr>
          <p:nvPr/>
        </p:nvPicPr>
        <p:blipFill>
          <a:blip r:embed="rId3"/>
          <a:stretch>
            <a:fillRect/>
          </a:stretch>
        </p:blipFill>
        <p:spPr>
          <a:xfrm>
            <a:off x="601596" y="1217174"/>
            <a:ext cx="8085204" cy="4919311"/>
          </a:xfrm>
          <a:prstGeom prst="rect">
            <a:avLst/>
          </a:prstGeom>
        </p:spPr>
      </p:pic>
    </p:spTree>
    <p:extLst>
      <p:ext uri="{BB962C8B-B14F-4D97-AF65-F5344CB8AC3E}">
        <p14:creationId xmlns:p14="http://schemas.microsoft.com/office/powerpoint/2010/main" val="1160506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234504" cy="523220"/>
          </a:xfrm>
          <a:prstGeom prst="rect">
            <a:avLst/>
          </a:prstGeom>
          <a:noFill/>
        </p:spPr>
        <p:txBody>
          <a:bodyPr wrap="none" rtlCol="0">
            <a:spAutoFit/>
          </a:bodyPr>
          <a:lstStyle/>
          <a:p>
            <a:r>
              <a:rPr lang="en-US" sz="2800"/>
              <a:t>Mortality in early life</a:t>
            </a:r>
          </a:p>
        </p:txBody>
      </p:sp>
      <p:sp>
        <p:nvSpPr>
          <p:cNvPr id="13" name="TextBox 12"/>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4" name="TextBox 13"/>
          <p:cNvSpPr txBox="1"/>
          <p:nvPr/>
        </p:nvSpPr>
        <p:spPr>
          <a:xfrm>
            <a:off x="6553200" y="6385023"/>
            <a:ext cx="1863973" cy="307777"/>
          </a:xfrm>
          <a:prstGeom prst="rect">
            <a:avLst/>
          </a:prstGeom>
          <a:noFill/>
        </p:spPr>
        <p:txBody>
          <a:bodyPr wrap="none" rtlCol="0">
            <a:spAutoFit/>
          </a:bodyPr>
          <a:lstStyle/>
          <a:p>
            <a:pPr algn="r"/>
            <a:r>
              <a:rPr lang="en-US" sz="1400">
                <a:latin typeface="Calibri"/>
                <a:cs typeface="Calibri"/>
              </a:rPr>
              <a:t>Citations: UNICEF 2022</a:t>
            </a:r>
            <a:endParaRPr lang="en-US" sz="1400" i="1">
              <a:latin typeface="Calibri"/>
              <a:cs typeface="Calibri"/>
            </a:endParaRPr>
          </a:p>
        </p:txBody>
      </p:sp>
      <p:sp>
        <p:nvSpPr>
          <p:cNvPr id="3" name="Slide Number Placeholder 2">
            <a:extLst>
              <a:ext uri="{FF2B5EF4-FFF2-40B4-BE49-F238E27FC236}">
                <a16:creationId xmlns:a16="http://schemas.microsoft.com/office/drawing/2014/main" id="{1617D853-B53D-1B48-B830-95AC3B29B3B5}"/>
              </a:ext>
            </a:extLst>
          </p:cNvPr>
          <p:cNvSpPr>
            <a:spLocks noGrp="1"/>
          </p:cNvSpPr>
          <p:nvPr>
            <p:ph type="sldNum" sz="quarter" idx="12"/>
          </p:nvPr>
        </p:nvSpPr>
        <p:spPr/>
        <p:txBody>
          <a:bodyPr/>
          <a:lstStyle/>
          <a:p>
            <a:fld id="{0AF61714-15FE-B440-91C1-B7D90E53E1C5}" type="slidenum">
              <a:rPr lang="en-US" smtClean="0"/>
              <a:t>16</a:t>
            </a:fld>
            <a:endParaRPr lang="en-US"/>
          </a:p>
        </p:txBody>
      </p:sp>
      <p:pic>
        <p:nvPicPr>
          <p:cNvPr id="8" name="Picture 7">
            <a:extLst>
              <a:ext uri="{FF2B5EF4-FFF2-40B4-BE49-F238E27FC236}">
                <a16:creationId xmlns:a16="http://schemas.microsoft.com/office/drawing/2014/main" id="{CC1DAEA7-2907-4640-2452-E76B03A00CAA}"/>
              </a:ext>
            </a:extLst>
          </p:cNvPr>
          <p:cNvPicPr>
            <a:picLocks noChangeAspect="1"/>
          </p:cNvPicPr>
          <p:nvPr/>
        </p:nvPicPr>
        <p:blipFill>
          <a:blip r:embed="rId3"/>
          <a:stretch>
            <a:fillRect/>
          </a:stretch>
        </p:blipFill>
        <p:spPr>
          <a:xfrm>
            <a:off x="457200" y="815115"/>
            <a:ext cx="8084127" cy="5456391"/>
          </a:xfrm>
          <a:prstGeom prst="rect">
            <a:avLst/>
          </a:prstGeom>
        </p:spPr>
      </p:pic>
    </p:spTree>
    <p:extLst>
      <p:ext uri="{BB962C8B-B14F-4D97-AF65-F5344CB8AC3E}">
        <p14:creationId xmlns:p14="http://schemas.microsoft.com/office/powerpoint/2010/main" val="296125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775393" cy="523220"/>
          </a:xfrm>
          <a:prstGeom prst="rect">
            <a:avLst/>
          </a:prstGeom>
          <a:noFill/>
        </p:spPr>
        <p:txBody>
          <a:bodyPr wrap="none" rtlCol="0">
            <a:spAutoFit/>
          </a:bodyPr>
          <a:lstStyle/>
          <a:p>
            <a:r>
              <a:rPr lang="en-US" sz="2800"/>
              <a:t>Causes of child mortality</a:t>
            </a:r>
          </a:p>
        </p:txBody>
      </p:sp>
      <p:pic>
        <p:nvPicPr>
          <p:cNvPr id="3" name="Picture 2"/>
          <p:cNvPicPr>
            <a:picLocks noChangeAspect="1"/>
          </p:cNvPicPr>
          <p:nvPr/>
        </p:nvPicPr>
        <p:blipFill rotWithShape="1">
          <a:blip r:embed="rId3"/>
          <a:srcRect l="8487" t="15543" r="11462" b="13757"/>
          <a:stretch/>
        </p:blipFill>
        <p:spPr>
          <a:xfrm>
            <a:off x="776086" y="1211100"/>
            <a:ext cx="7319843" cy="4526927"/>
          </a:xfrm>
          <a:prstGeom prst="rect">
            <a:avLst/>
          </a:prstGeom>
        </p:spPr>
      </p:pic>
      <p:sp>
        <p:nvSpPr>
          <p:cNvPr id="13" name="TextBox 12"/>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4" name="TextBox 13"/>
          <p:cNvSpPr txBox="1"/>
          <p:nvPr/>
        </p:nvSpPr>
        <p:spPr>
          <a:xfrm>
            <a:off x="6382639" y="6385157"/>
            <a:ext cx="1713290" cy="307777"/>
          </a:xfrm>
          <a:prstGeom prst="rect">
            <a:avLst/>
          </a:prstGeom>
          <a:noFill/>
        </p:spPr>
        <p:txBody>
          <a:bodyPr wrap="none" rtlCol="0">
            <a:spAutoFit/>
          </a:bodyPr>
          <a:lstStyle/>
          <a:p>
            <a:pPr algn="r"/>
            <a:r>
              <a:rPr lang="en-US" sz="1400">
                <a:latin typeface="Calibri"/>
                <a:cs typeface="Calibri"/>
              </a:rPr>
              <a:t>Citations: WHO 2016</a:t>
            </a:r>
            <a:endParaRPr lang="en-US" sz="1400" i="1">
              <a:latin typeface="Calibri"/>
              <a:cs typeface="Calibri"/>
            </a:endParaRPr>
          </a:p>
        </p:txBody>
      </p:sp>
      <p:sp>
        <p:nvSpPr>
          <p:cNvPr id="2" name="Slide Number Placeholder 1">
            <a:extLst>
              <a:ext uri="{FF2B5EF4-FFF2-40B4-BE49-F238E27FC236}">
                <a16:creationId xmlns:a16="http://schemas.microsoft.com/office/drawing/2014/main" id="{35D9B370-4015-394E-81EE-81C8B659AA08}"/>
              </a:ext>
            </a:extLst>
          </p:cNvPr>
          <p:cNvSpPr>
            <a:spLocks noGrp="1"/>
          </p:cNvSpPr>
          <p:nvPr>
            <p:ph type="sldNum" sz="quarter" idx="12"/>
          </p:nvPr>
        </p:nvSpPr>
        <p:spPr>
          <a:xfrm>
            <a:off x="6553200" y="6327809"/>
            <a:ext cx="2133600" cy="365125"/>
          </a:xfrm>
        </p:spPr>
        <p:txBody>
          <a:bodyPr/>
          <a:lstStyle/>
          <a:p>
            <a:fld id="{0AF61714-15FE-B440-91C1-B7D90E53E1C5}" type="slidenum">
              <a:rPr lang="en-US" smtClean="0"/>
              <a:t>17</a:t>
            </a:fld>
            <a:endParaRPr lang="en-US"/>
          </a:p>
        </p:txBody>
      </p:sp>
    </p:spTree>
    <p:extLst>
      <p:ext uri="{BB962C8B-B14F-4D97-AF65-F5344CB8AC3E}">
        <p14:creationId xmlns:p14="http://schemas.microsoft.com/office/powerpoint/2010/main" val="2194340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339650" cy="523220"/>
          </a:xfrm>
          <a:prstGeom prst="rect">
            <a:avLst/>
          </a:prstGeom>
          <a:noFill/>
        </p:spPr>
        <p:txBody>
          <a:bodyPr wrap="none" rtlCol="0">
            <a:spAutoFit/>
          </a:bodyPr>
          <a:lstStyle/>
          <a:p>
            <a:r>
              <a:rPr lang="en-US" sz="2800"/>
              <a:t>Nutrition and child mortality</a:t>
            </a:r>
          </a:p>
        </p:txBody>
      </p:sp>
      <p:pic>
        <p:nvPicPr>
          <p:cNvPr id="2" name="Picture 1"/>
          <p:cNvPicPr>
            <a:picLocks noChangeAspect="1"/>
          </p:cNvPicPr>
          <p:nvPr/>
        </p:nvPicPr>
        <p:blipFill rotWithShape="1">
          <a:blip r:embed="rId3"/>
          <a:srcRect t="1534" b="2211"/>
          <a:stretch/>
        </p:blipFill>
        <p:spPr>
          <a:xfrm>
            <a:off x="2568569" y="858355"/>
            <a:ext cx="4033328" cy="5345606"/>
          </a:xfrm>
          <a:prstGeom prst="rect">
            <a:avLst/>
          </a:prstGeom>
        </p:spPr>
      </p:pic>
      <p:sp>
        <p:nvSpPr>
          <p:cNvPr id="14" name="TextBox 13"/>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7" name="TextBox 16"/>
          <p:cNvSpPr txBox="1"/>
          <p:nvPr/>
        </p:nvSpPr>
        <p:spPr>
          <a:xfrm>
            <a:off x="6752026" y="6385023"/>
            <a:ext cx="1735947" cy="307777"/>
          </a:xfrm>
          <a:prstGeom prst="rect">
            <a:avLst/>
          </a:prstGeom>
          <a:noFill/>
        </p:spPr>
        <p:txBody>
          <a:bodyPr wrap="none" rtlCol="0">
            <a:spAutoFit/>
          </a:bodyPr>
          <a:lstStyle/>
          <a:p>
            <a:pPr algn="r"/>
            <a:r>
              <a:rPr lang="en-US" sz="1400">
                <a:latin typeface="Calibri"/>
                <a:cs typeface="Calibri"/>
              </a:rPr>
              <a:t>Citations: Black 2013</a:t>
            </a:r>
            <a:endParaRPr lang="en-US" sz="1400" i="1">
              <a:latin typeface="Calibri"/>
              <a:cs typeface="Calibri"/>
            </a:endParaRPr>
          </a:p>
        </p:txBody>
      </p:sp>
      <p:sp>
        <p:nvSpPr>
          <p:cNvPr id="3" name="Slide Number Placeholder 2">
            <a:extLst>
              <a:ext uri="{FF2B5EF4-FFF2-40B4-BE49-F238E27FC236}">
                <a16:creationId xmlns:a16="http://schemas.microsoft.com/office/drawing/2014/main" id="{C99F642F-2276-2748-A6BB-8EF5906B30EC}"/>
              </a:ext>
            </a:extLst>
          </p:cNvPr>
          <p:cNvSpPr>
            <a:spLocks noGrp="1"/>
          </p:cNvSpPr>
          <p:nvPr>
            <p:ph type="sldNum" sz="quarter" idx="12"/>
          </p:nvPr>
        </p:nvSpPr>
        <p:spPr/>
        <p:txBody>
          <a:bodyPr/>
          <a:lstStyle/>
          <a:p>
            <a:fld id="{0AF61714-15FE-B440-91C1-B7D90E53E1C5}" type="slidenum">
              <a:rPr lang="en-US" smtClean="0"/>
              <a:t>18</a:t>
            </a:fld>
            <a:endParaRPr lang="en-US"/>
          </a:p>
        </p:txBody>
      </p:sp>
    </p:spTree>
    <p:extLst>
      <p:ext uri="{BB962C8B-B14F-4D97-AF65-F5344CB8AC3E}">
        <p14:creationId xmlns:p14="http://schemas.microsoft.com/office/powerpoint/2010/main" val="995961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p:cNvSpPr txBox="1">
            <a:spLocks/>
          </p:cNvSpPr>
          <p:nvPr/>
        </p:nvSpPr>
        <p:spPr>
          <a:xfrm>
            <a:off x="457200" y="1279017"/>
            <a:ext cx="8229600" cy="498373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Aft>
                <a:spcPts val="0"/>
              </a:spcAft>
            </a:pPr>
            <a:r>
              <a:rPr lang="en-US" sz="2800" b="1">
                <a:solidFill>
                  <a:srgbClr val="000000"/>
                </a:solidFill>
              </a:rPr>
              <a:t>What is child stunting? </a:t>
            </a:r>
            <a:endParaRPr lang="en-US" sz="2800">
              <a:solidFill>
                <a:srgbClr val="000000"/>
              </a:solidFill>
            </a:endParaRPr>
          </a:p>
          <a:p>
            <a:pPr algn="l">
              <a:spcAft>
                <a:spcPts val="0"/>
              </a:spcAft>
            </a:pPr>
            <a:endParaRPr lang="en-US" sz="2800">
              <a:solidFill>
                <a:srgbClr val="000000"/>
              </a:solidFill>
            </a:endParaRPr>
          </a:p>
          <a:p>
            <a:pPr marL="514350" indent="-514350" algn="l">
              <a:spcAft>
                <a:spcPts val="0"/>
              </a:spcAft>
              <a:buAutoNum type="alphaUcPeriod"/>
            </a:pPr>
            <a:r>
              <a:rPr lang="en-US" sz="2800">
                <a:solidFill>
                  <a:srgbClr val="000000"/>
                </a:solidFill>
              </a:rPr>
              <a:t>Low weight-for-height</a:t>
            </a:r>
          </a:p>
          <a:p>
            <a:pPr marL="514350" indent="-514350" algn="l">
              <a:spcAft>
                <a:spcPts val="0"/>
              </a:spcAft>
              <a:buAutoNum type="alphaUcPeriod"/>
            </a:pPr>
            <a:r>
              <a:rPr lang="en-US" sz="2800">
                <a:solidFill>
                  <a:srgbClr val="000000"/>
                </a:solidFill>
              </a:rPr>
              <a:t>Low height-for-age</a:t>
            </a:r>
          </a:p>
          <a:p>
            <a:pPr marL="514350" indent="-514350" algn="l">
              <a:spcAft>
                <a:spcPts val="0"/>
              </a:spcAft>
              <a:buAutoNum type="alphaUcPeriod"/>
            </a:pPr>
            <a:r>
              <a:rPr lang="en-US" sz="2800">
                <a:solidFill>
                  <a:srgbClr val="000000"/>
                </a:solidFill>
              </a:rPr>
              <a:t>Low weight-for-age</a:t>
            </a:r>
          </a:p>
          <a:p>
            <a:pPr marL="514350" indent="-514350" algn="l">
              <a:spcAft>
                <a:spcPts val="0"/>
              </a:spcAft>
              <a:buAutoNum type="alphaUcPeriod"/>
            </a:pPr>
            <a:r>
              <a:rPr lang="en-US" sz="2800">
                <a:solidFill>
                  <a:srgbClr val="000000"/>
                </a:solidFill>
              </a:rPr>
              <a:t>Low body mass index (BMI)</a:t>
            </a:r>
          </a:p>
          <a:p>
            <a:pPr algn="l"/>
            <a:endParaRPr lang="en-US" sz="2800">
              <a:solidFill>
                <a:srgbClr val="000000"/>
              </a:solidFill>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4" name="TextBox 13"/>
          <p:cNvSpPr txBox="1"/>
          <p:nvPr/>
        </p:nvSpPr>
        <p:spPr>
          <a:xfrm>
            <a:off x="331919" y="150051"/>
            <a:ext cx="1642697" cy="523220"/>
          </a:xfrm>
          <a:prstGeom prst="rect">
            <a:avLst/>
          </a:prstGeom>
          <a:noFill/>
        </p:spPr>
        <p:txBody>
          <a:bodyPr wrap="none" rtlCol="0">
            <a:spAutoFit/>
          </a:bodyPr>
          <a:lstStyle/>
          <a:p>
            <a:r>
              <a:rPr lang="en-US" sz="2800" b="1"/>
              <a:t>Question:</a:t>
            </a:r>
          </a:p>
        </p:txBody>
      </p:sp>
      <p:sp>
        <p:nvSpPr>
          <p:cNvPr id="2" name="Slide Number Placeholder 1">
            <a:extLst>
              <a:ext uri="{FF2B5EF4-FFF2-40B4-BE49-F238E27FC236}">
                <a16:creationId xmlns:a16="http://schemas.microsoft.com/office/drawing/2014/main" id="{7462574E-8EE4-584F-B71C-9C7B209074F5}"/>
              </a:ext>
            </a:extLst>
          </p:cNvPr>
          <p:cNvSpPr>
            <a:spLocks noGrp="1"/>
          </p:cNvSpPr>
          <p:nvPr>
            <p:ph type="sldNum" sz="quarter" idx="12"/>
          </p:nvPr>
        </p:nvSpPr>
        <p:spPr/>
        <p:txBody>
          <a:bodyPr/>
          <a:lstStyle/>
          <a:p>
            <a:fld id="{0AF61714-15FE-B440-91C1-B7D90E53E1C5}" type="slidenum">
              <a:rPr lang="en-US" smtClean="0"/>
              <a:t>19</a:t>
            </a:fld>
            <a:endParaRPr lang="en-US"/>
          </a:p>
        </p:txBody>
      </p:sp>
    </p:spTree>
    <p:extLst>
      <p:ext uri="{BB962C8B-B14F-4D97-AF65-F5344CB8AC3E}">
        <p14:creationId xmlns:p14="http://schemas.microsoft.com/office/powerpoint/2010/main" val="4259073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p:cNvSpPr txBox="1">
            <a:spLocks/>
          </p:cNvSpPr>
          <p:nvPr/>
        </p:nvSpPr>
        <p:spPr>
          <a:xfrm>
            <a:off x="457200" y="1322561"/>
            <a:ext cx="8229600" cy="498373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pPr>
            <a:endParaRPr lang="en-US" b="1" dirty="0">
              <a:solidFill>
                <a:schemeClr val="tx1"/>
              </a:solidFill>
            </a:endParaRPr>
          </a:p>
          <a:p>
            <a:pPr marL="342900" indent="-342900" algn="l">
              <a:buFont typeface="Arial" panose="020B0604020202020204" pitchFamily="34" charset="0"/>
              <a:buChar char="•"/>
            </a:pPr>
            <a:endParaRPr lang="en-US" b="1" dirty="0">
              <a:solidFill>
                <a:schemeClr val="tx1"/>
              </a:solidFill>
            </a:endParaRPr>
          </a:p>
          <a:p>
            <a:pPr marL="342900" indent="-342900" algn="l">
              <a:buFont typeface="Arial" panose="020B0604020202020204" pitchFamily="34" charset="0"/>
              <a:buChar char="•"/>
            </a:pPr>
            <a:r>
              <a:rPr lang="en-US" b="1" dirty="0">
                <a:solidFill>
                  <a:schemeClr val="tx1"/>
                </a:solidFill>
              </a:rPr>
              <a:t>Why do food systems and climate change matter to you?</a:t>
            </a:r>
          </a:p>
          <a:p>
            <a:pPr marL="342900" indent="-342900" algn="l">
              <a:buFont typeface="Arial" panose="020B0604020202020204" pitchFamily="34" charset="0"/>
              <a:buChar char="•"/>
            </a:pPr>
            <a:endParaRPr lang="en-US" b="1" i="1" dirty="0">
              <a:solidFill>
                <a:schemeClr val="tx1"/>
              </a:solidFill>
            </a:endParaRPr>
          </a:p>
          <a:p>
            <a:pPr marL="342900" indent="-342900" algn="l">
              <a:buFont typeface="Arial"/>
              <a:buChar char="•"/>
            </a:pPr>
            <a:endParaRPr lang="en-US" b="1" dirty="0">
              <a:solidFill>
                <a:schemeClr val="tx1"/>
              </a:solidFill>
            </a:endParaRPr>
          </a:p>
          <a:p>
            <a:pPr algn="l"/>
            <a:endParaRPr lang="en-US" dirty="0">
              <a:solidFill>
                <a:schemeClr val="tx1"/>
              </a:solidFill>
            </a:endParaRPr>
          </a:p>
        </p:txBody>
      </p:sp>
      <p:sp>
        <p:nvSpPr>
          <p:cNvPr id="2" name="Slide Number Placeholder 1">
            <a:extLst>
              <a:ext uri="{FF2B5EF4-FFF2-40B4-BE49-F238E27FC236}">
                <a16:creationId xmlns:a16="http://schemas.microsoft.com/office/drawing/2014/main" id="{E07205B4-9857-D140-14D8-0CE6F40630BE}"/>
              </a:ext>
            </a:extLst>
          </p:cNvPr>
          <p:cNvSpPr>
            <a:spLocks noGrp="1"/>
          </p:cNvSpPr>
          <p:nvPr>
            <p:ph type="sldNum" sz="quarter" idx="12"/>
          </p:nvPr>
        </p:nvSpPr>
        <p:spPr/>
        <p:txBody>
          <a:bodyPr/>
          <a:lstStyle/>
          <a:p>
            <a:fld id="{0AF61714-15FE-B440-91C1-B7D90E53E1C5}" type="slidenum">
              <a:rPr lang="en-US" smtClean="0"/>
              <a:t>2</a:t>
            </a:fld>
            <a:endParaRPr lang="en-US"/>
          </a:p>
        </p:txBody>
      </p:sp>
    </p:spTree>
    <p:extLst>
      <p:ext uri="{BB962C8B-B14F-4D97-AF65-F5344CB8AC3E}">
        <p14:creationId xmlns:p14="http://schemas.microsoft.com/office/powerpoint/2010/main" val="380712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404952" cy="523220"/>
          </a:xfrm>
          <a:prstGeom prst="rect">
            <a:avLst/>
          </a:prstGeom>
          <a:noFill/>
        </p:spPr>
        <p:txBody>
          <a:bodyPr wrap="none" rtlCol="0">
            <a:spAutoFit/>
          </a:bodyPr>
          <a:lstStyle/>
          <a:p>
            <a:r>
              <a:rPr lang="en-US" sz="2800"/>
              <a:t>Stunting</a:t>
            </a:r>
          </a:p>
        </p:txBody>
      </p:sp>
      <p:pic>
        <p:nvPicPr>
          <p:cNvPr id="2" name="Picture 1"/>
          <p:cNvPicPr>
            <a:picLocks noChangeAspect="1"/>
          </p:cNvPicPr>
          <p:nvPr/>
        </p:nvPicPr>
        <p:blipFill>
          <a:blip r:embed="rId3"/>
          <a:stretch>
            <a:fillRect/>
          </a:stretch>
        </p:blipFill>
        <p:spPr>
          <a:xfrm>
            <a:off x="1084166" y="879520"/>
            <a:ext cx="6905469" cy="5256789"/>
          </a:xfrm>
          <a:prstGeom prst="rect">
            <a:avLst/>
          </a:prstGeom>
        </p:spPr>
      </p:pic>
      <p:sp>
        <p:nvSpPr>
          <p:cNvPr id="13" name="TextBox 12"/>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3" name="Slide Number Placeholder 2">
            <a:extLst>
              <a:ext uri="{FF2B5EF4-FFF2-40B4-BE49-F238E27FC236}">
                <a16:creationId xmlns:a16="http://schemas.microsoft.com/office/drawing/2014/main" id="{A6DD4366-6FF4-3F4D-81E8-C5752AD162F8}"/>
              </a:ext>
            </a:extLst>
          </p:cNvPr>
          <p:cNvSpPr>
            <a:spLocks noGrp="1"/>
          </p:cNvSpPr>
          <p:nvPr>
            <p:ph type="sldNum" sz="quarter" idx="12"/>
          </p:nvPr>
        </p:nvSpPr>
        <p:spPr/>
        <p:txBody>
          <a:bodyPr/>
          <a:lstStyle/>
          <a:p>
            <a:fld id="{0AF61714-15FE-B440-91C1-B7D90E53E1C5}" type="slidenum">
              <a:rPr lang="en-US" smtClean="0"/>
              <a:t>20</a:t>
            </a:fld>
            <a:endParaRPr lang="en-US"/>
          </a:p>
        </p:txBody>
      </p:sp>
    </p:spTree>
    <p:extLst>
      <p:ext uri="{BB962C8B-B14F-4D97-AF65-F5344CB8AC3E}">
        <p14:creationId xmlns:p14="http://schemas.microsoft.com/office/powerpoint/2010/main" val="975849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p:cNvSpPr txBox="1">
            <a:spLocks/>
          </p:cNvSpPr>
          <p:nvPr/>
        </p:nvSpPr>
        <p:spPr>
          <a:xfrm>
            <a:off x="457200" y="1279017"/>
            <a:ext cx="8229600" cy="498373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800" b="1">
                <a:solidFill>
                  <a:srgbClr val="000000"/>
                </a:solidFill>
              </a:rPr>
              <a:t>What world region has the greatest number of stunted children?</a:t>
            </a:r>
          </a:p>
          <a:p>
            <a:pPr algn="l"/>
            <a:endParaRPr lang="en-US" sz="2800" b="1">
              <a:solidFill>
                <a:srgbClr val="000000"/>
              </a:solidFill>
            </a:endParaRPr>
          </a:p>
          <a:p>
            <a:pPr marL="514350" indent="-514350" algn="l">
              <a:spcAft>
                <a:spcPts val="0"/>
              </a:spcAft>
              <a:buAutoNum type="alphaUcPeriod"/>
            </a:pPr>
            <a:r>
              <a:rPr lang="en-US" sz="2800">
                <a:solidFill>
                  <a:srgbClr val="000000"/>
                </a:solidFill>
              </a:rPr>
              <a:t>South America</a:t>
            </a:r>
          </a:p>
          <a:p>
            <a:pPr marL="514350" indent="-514350" algn="l">
              <a:spcAft>
                <a:spcPts val="0"/>
              </a:spcAft>
              <a:buAutoNum type="alphaUcPeriod"/>
            </a:pPr>
            <a:r>
              <a:rPr lang="en-US" sz="2800">
                <a:solidFill>
                  <a:srgbClr val="000000"/>
                </a:solidFill>
              </a:rPr>
              <a:t>Sub-Saharan Africa</a:t>
            </a:r>
          </a:p>
          <a:p>
            <a:pPr marL="514350" indent="-514350" algn="l">
              <a:spcAft>
                <a:spcPts val="0"/>
              </a:spcAft>
              <a:buAutoNum type="alphaUcPeriod"/>
            </a:pPr>
            <a:r>
              <a:rPr lang="en-US" sz="2800">
                <a:solidFill>
                  <a:srgbClr val="000000"/>
                </a:solidFill>
              </a:rPr>
              <a:t>South Asia</a:t>
            </a:r>
          </a:p>
          <a:p>
            <a:pPr marL="514350" indent="-514350" algn="l">
              <a:spcAft>
                <a:spcPts val="0"/>
              </a:spcAft>
              <a:buAutoNum type="alphaUcPeriod"/>
            </a:pPr>
            <a:r>
              <a:rPr lang="en-US" sz="2800">
                <a:solidFill>
                  <a:srgbClr val="000000"/>
                </a:solidFill>
              </a:rPr>
              <a:t>North Africa</a:t>
            </a:r>
          </a:p>
          <a:p>
            <a:pPr algn="l"/>
            <a:endParaRPr lang="en-US" sz="2800" b="1">
              <a:solidFill>
                <a:srgbClr val="000000"/>
              </a:solidFill>
            </a:endParaRPr>
          </a:p>
          <a:p>
            <a:pPr algn="l"/>
            <a:endParaRPr lang="en-US" sz="2800">
              <a:solidFill>
                <a:srgbClr val="000000"/>
              </a:solidFill>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4" name="TextBox 13"/>
          <p:cNvSpPr txBox="1"/>
          <p:nvPr/>
        </p:nvSpPr>
        <p:spPr>
          <a:xfrm>
            <a:off x="331920" y="139777"/>
            <a:ext cx="6180690" cy="523220"/>
          </a:xfrm>
          <a:prstGeom prst="rect">
            <a:avLst/>
          </a:prstGeom>
          <a:noFill/>
        </p:spPr>
        <p:txBody>
          <a:bodyPr wrap="square" rtlCol="0">
            <a:spAutoFit/>
          </a:bodyPr>
          <a:lstStyle/>
          <a:p>
            <a:r>
              <a:rPr lang="en-US" sz="2800" b="1"/>
              <a:t>Question:</a:t>
            </a:r>
          </a:p>
        </p:txBody>
      </p:sp>
      <p:sp>
        <p:nvSpPr>
          <p:cNvPr id="2" name="Slide Number Placeholder 1">
            <a:extLst>
              <a:ext uri="{FF2B5EF4-FFF2-40B4-BE49-F238E27FC236}">
                <a16:creationId xmlns:a16="http://schemas.microsoft.com/office/drawing/2014/main" id="{C6DD98D4-E648-8946-B2AC-BD2F817F277A}"/>
              </a:ext>
            </a:extLst>
          </p:cNvPr>
          <p:cNvSpPr>
            <a:spLocks noGrp="1"/>
          </p:cNvSpPr>
          <p:nvPr>
            <p:ph type="sldNum" sz="quarter" idx="12"/>
          </p:nvPr>
        </p:nvSpPr>
        <p:spPr/>
        <p:txBody>
          <a:bodyPr/>
          <a:lstStyle/>
          <a:p>
            <a:fld id="{0AF61714-15FE-B440-91C1-B7D90E53E1C5}" type="slidenum">
              <a:rPr lang="en-US" smtClean="0"/>
              <a:t>21</a:t>
            </a:fld>
            <a:endParaRPr lang="en-US"/>
          </a:p>
        </p:txBody>
      </p:sp>
    </p:spTree>
    <p:extLst>
      <p:ext uri="{BB962C8B-B14F-4D97-AF65-F5344CB8AC3E}">
        <p14:creationId xmlns:p14="http://schemas.microsoft.com/office/powerpoint/2010/main" val="984577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439549" cy="523220"/>
          </a:xfrm>
          <a:prstGeom prst="rect">
            <a:avLst/>
          </a:prstGeom>
          <a:noFill/>
        </p:spPr>
        <p:txBody>
          <a:bodyPr wrap="none" rtlCol="0">
            <a:spAutoFit/>
          </a:bodyPr>
          <a:lstStyle/>
          <a:p>
            <a:r>
              <a:rPr lang="en-US" sz="2800"/>
              <a:t>Global stunting burden (&lt; 5y)</a:t>
            </a:r>
          </a:p>
        </p:txBody>
      </p:sp>
      <p:sp>
        <p:nvSpPr>
          <p:cNvPr id="21" name="TextBox 20"/>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1" name="Rectangle 10">
            <a:extLst>
              <a:ext uri="{FF2B5EF4-FFF2-40B4-BE49-F238E27FC236}">
                <a16:creationId xmlns:a16="http://schemas.microsoft.com/office/drawing/2014/main" id="{E5096DC7-8D9A-4AC3-9020-D54689A1445B}"/>
              </a:ext>
            </a:extLst>
          </p:cNvPr>
          <p:cNvSpPr/>
          <p:nvPr/>
        </p:nvSpPr>
        <p:spPr>
          <a:xfrm>
            <a:off x="8095929" y="786652"/>
            <a:ext cx="953478" cy="74620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A8D3A404-1598-D34E-6CC4-1941DB6F09C8}"/>
              </a:ext>
            </a:extLst>
          </p:cNvPr>
          <p:cNvSpPr txBox="1"/>
          <p:nvPr/>
        </p:nvSpPr>
        <p:spPr>
          <a:xfrm>
            <a:off x="2250965" y="6394891"/>
            <a:ext cx="5894179" cy="307777"/>
          </a:xfrm>
          <a:prstGeom prst="rect">
            <a:avLst/>
          </a:prstGeom>
          <a:noFill/>
        </p:spPr>
        <p:txBody>
          <a:bodyPr wrap="none" rtlCol="0">
            <a:spAutoFit/>
          </a:bodyPr>
          <a:lstStyle/>
          <a:p>
            <a:pPr algn="r"/>
            <a:r>
              <a:rPr lang="en-US" sz="1400">
                <a:latin typeface="Calibri"/>
                <a:cs typeface="Calibri"/>
              </a:rPr>
              <a:t>Citations: </a:t>
            </a:r>
            <a:r>
              <a:rPr lang="en-US" sz="1400"/>
              <a:t>UNICEF, WHO, World Bank Group Joint Malnutrition Estimates, 2023</a:t>
            </a:r>
            <a:endParaRPr lang="en-US" sz="1400" i="1">
              <a:latin typeface="Calibri"/>
              <a:cs typeface="Calibri"/>
            </a:endParaRPr>
          </a:p>
        </p:txBody>
      </p:sp>
      <p:pic>
        <p:nvPicPr>
          <p:cNvPr id="12" name="Picture 11">
            <a:extLst>
              <a:ext uri="{FF2B5EF4-FFF2-40B4-BE49-F238E27FC236}">
                <a16:creationId xmlns:a16="http://schemas.microsoft.com/office/drawing/2014/main" id="{B26E43A8-9C32-64B6-2427-6F977B7AB15B}"/>
              </a:ext>
            </a:extLst>
          </p:cNvPr>
          <p:cNvPicPr>
            <a:picLocks noChangeAspect="1"/>
          </p:cNvPicPr>
          <p:nvPr/>
        </p:nvPicPr>
        <p:blipFill>
          <a:blip r:embed="rId3"/>
          <a:stretch>
            <a:fillRect/>
          </a:stretch>
        </p:blipFill>
        <p:spPr>
          <a:xfrm>
            <a:off x="331919" y="970940"/>
            <a:ext cx="8566156" cy="4266699"/>
          </a:xfrm>
          <a:prstGeom prst="rect">
            <a:avLst/>
          </a:prstGeom>
        </p:spPr>
      </p:pic>
      <p:pic>
        <p:nvPicPr>
          <p:cNvPr id="14" name="Picture 13">
            <a:extLst>
              <a:ext uri="{FF2B5EF4-FFF2-40B4-BE49-F238E27FC236}">
                <a16:creationId xmlns:a16="http://schemas.microsoft.com/office/drawing/2014/main" id="{AF87B106-3DC0-A75B-A5AD-796BC78AA70B}"/>
              </a:ext>
            </a:extLst>
          </p:cNvPr>
          <p:cNvPicPr>
            <a:picLocks noChangeAspect="1"/>
          </p:cNvPicPr>
          <p:nvPr/>
        </p:nvPicPr>
        <p:blipFill>
          <a:blip r:embed="rId4"/>
          <a:stretch>
            <a:fillRect/>
          </a:stretch>
        </p:blipFill>
        <p:spPr>
          <a:xfrm>
            <a:off x="1486643" y="5190060"/>
            <a:ext cx="6835732" cy="1044030"/>
          </a:xfrm>
          <a:prstGeom prst="rect">
            <a:avLst/>
          </a:prstGeom>
        </p:spPr>
      </p:pic>
      <p:sp>
        <p:nvSpPr>
          <p:cNvPr id="2" name="Slide Number Placeholder 1">
            <a:extLst>
              <a:ext uri="{FF2B5EF4-FFF2-40B4-BE49-F238E27FC236}">
                <a16:creationId xmlns:a16="http://schemas.microsoft.com/office/drawing/2014/main" id="{7D16C2D5-3820-44E2-524B-C96B4EF63FB3}"/>
              </a:ext>
            </a:extLst>
          </p:cNvPr>
          <p:cNvSpPr>
            <a:spLocks noGrp="1"/>
          </p:cNvSpPr>
          <p:nvPr>
            <p:ph type="sldNum" sz="quarter" idx="12"/>
          </p:nvPr>
        </p:nvSpPr>
        <p:spPr/>
        <p:txBody>
          <a:bodyPr/>
          <a:lstStyle/>
          <a:p>
            <a:fld id="{0AF61714-15FE-B440-91C1-B7D90E53E1C5}" type="slidenum">
              <a:rPr lang="en-US" smtClean="0"/>
              <a:t>22</a:t>
            </a:fld>
            <a:endParaRPr lang="en-US"/>
          </a:p>
        </p:txBody>
      </p:sp>
    </p:spTree>
    <p:extLst>
      <p:ext uri="{BB962C8B-B14F-4D97-AF65-F5344CB8AC3E}">
        <p14:creationId xmlns:p14="http://schemas.microsoft.com/office/powerpoint/2010/main" val="830715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439549" cy="523220"/>
          </a:xfrm>
          <a:prstGeom prst="rect">
            <a:avLst/>
          </a:prstGeom>
          <a:noFill/>
        </p:spPr>
        <p:txBody>
          <a:bodyPr wrap="none" rtlCol="0">
            <a:spAutoFit/>
          </a:bodyPr>
          <a:lstStyle/>
          <a:p>
            <a:r>
              <a:rPr lang="en-US" sz="2800"/>
              <a:t>Global stunting burden (&lt; 5y)</a:t>
            </a:r>
          </a:p>
        </p:txBody>
      </p:sp>
      <p:sp>
        <p:nvSpPr>
          <p:cNvPr id="14" name="TextBox 13"/>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12" name="TextBox 11">
            <a:extLst>
              <a:ext uri="{FF2B5EF4-FFF2-40B4-BE49-F238E27FC236}">
                <a16:creationId xmlns:a16="http://schemas.microsoft.com/office/drawing/2014/main" id="{717595A2-3CC4-0166-0C68-EF959DDBE4E0}"/>
              </a:ext>
            </a:extLst>
          </p:cNvPr>
          <p:cNvSpPr txBox="1"/>
          <p:nvPr/>
        </p:nvSpPr>
        <p:spPr>
          <a:xfrm>
            <a:off x="2220814" y="6400172"/>
            <a:ext cx="5894179" cy="307777"/>
          </a:xfrm>
          <a:prstGeom prst="rect">
            <a:avLst/>
          </a:prstGeom>
          <a:noFill/>
        </p:spPr>
        <p:txBody>
          <a:bodyPr wrap="none" rtlCol="0">
            <a:spAutoFit/>
          </a:bodyPr>
          <a:lstStyle/>
          <a:p>
            <a:pPr algn="r"/>
            <a:r>
              <a:rPr lang="en-US" sz="1400">
                <a:latin typeface="Calibri"/>
                <a:cs typeface="Calibri"/>
              </a:rPr>
              <a:t>Citations: </a:t>
            </a:r>
            <a:r>
              <a:rPr lang="en-US" sz="1400"/>
              <a:t>UNICEF, WHO, World Bank Group Joint Malnutrition Estimates, 2023</a:t>
            </a:r>
            <a:endParaRPr lang="en-US" sz="1400" i="1">
              <a:latin typeface="Calibri"/>
              <a:cs typeface="Calibri"/>
            </a:endParaRPr>
          </a:p>
        </p:txBody>
      </p:sp>
      <p:pic>
        <p:nvPicPr>
          <p:cNvPr id="15" name="Picture 14">
            <a:extLst>
              <a:ext uri="{FF2B5EF4-FFF2-40B4-BE49-F238E27FC236}">
                <a16:creationId xmlns:a16="http://schemas.microsoft.com/office/drawing/2014/main" id="{9E0C1189-5AD2-9A32-20C1-5C08FE4F7277}"/>
              </a:ext>
            </a:extLst>
          </p:cNvPr>
          <p:cNvPicPr>
            <a:picLocks noChangeAspect="1"/>
          </p:cNvPicPr>
          <p:nvPr/>
        </p:nvPicPr>
        <p:blipFill>
          <a:blip r:embed="rId3"/>
          <a:stretch>
            <a:fillRect/>
          </a:stretch>
        </p:blipFill>
        <p:spPr>
          <a:xfrm>
            <a:off x="45725" y="970094"/>
            <a:ext cx="8873138" cy="4942328"/>
          </a:xfrm>
          <a:prstGeom prst="rect">
            <a:avLst/>
          </a:prstGeom>
        </p:spPr>
      </p:pic>
      <p:sp>
        <p:nvSpPr>
          <p:cNvPr id="2" name="Slide Number Placeholder 1">
            <a:extLst>
              <a:ext uri="{FF2B5EF4-FFF2-40B4-BE49-F238E27FC236}">
                <a16:creationId xmlns:a16="http://schemas.microsoft.com/office/drawing/2014/main" id="{74FB5813-2571-24E8-DB10-614BD3529650}"/>
              </a:ext>
            </a:extLst>
          </p:cNvPr>
          <p:cNvSpPr>
            <a:spLocks noGrp="1"/>
          </p:cNvSpPr>
          <p:nvPr>
            <p:ph type="sldNum" sz="quarter" idx="12"/>
          </p:nvPr>
        </p:nvSpPr>
        <p:spPr/>
        <p:txBody>
          <a:bodyPr/>
          <a:lstStyle/>
          <a:p>
            <a:fld id="{0AF61714-15FE-B440-91C1-B7D90E53E1C5}" type="slidenum">
              <a:rPr lang="en-US" smtClean="0"/>
              <a:t>23</a:t>
            </a:fld>
            <a:endParaRPr lang="en-US"/>
          </a:p>
        </p:txBody>
      </p:sp>
    </p:spTree>
    <p:extLst>
      <p:ext uri="{BB962C8B-B14F-4D97-AF65-F5344CB8AC3E}">
        <p14:creationId xmlns:p14="http://schemas.microsoft.com/office/powerpoint/2010/main" val="1271221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439549" cy="523220"/>
          </a:xfrm>
          <a:prstGeom prst="rect">
            <a:avLst/>
          </a:prstGeom>
          <a:noFill/>
        </p:spPr>
        <p:txBody>
          <a:bodyPr wrap="none" rtlCol="0">
            <a:spAutoFit/>
          </a:bodyPr>
          <a:lstStyle/>
          <a:p>
            <a:r>
              <a:rPr lang="en-US" sz="2800"/>
              <a:t>Global stunting burden (&lt; 5y)</a:t>
            </a:r>
          </a:p>
        </p:txBody>
      </p:sp>
      <p:sp>
        <p:nvSpPr>
          <p:cNvPr id="14" name="TextBox 13"/>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7" name="TextBox 6">
            <a:extLst>
              <a:ext uri="{FF2B5EF4-FFF2-40B4-BE49-F238E27FC236}">
                <a16:creationId xmlns:a16="http://schemas.microsoft.com/office/drawing/2014/main" id="{536F7823-4CD3-6916-0096-DA9A1E88FC4B}"/>
              </a:ext>
            </a:extLst>
          </p:cNvPr>
          <p:cNvSpPr txBox="1"/>
          <p:nvPr/>
        </p:nvSpPr>
        <p:spPr>
          <a:xfrm>
            <a:off x="2261013" y="6400172"/>
            <a:ext cx="5894179" cy="307777"/>
          </a:xfrm>
          <a:prstGeom prst="rect">
            <a:avLst/>
          </a:prstGeom>
          <a:noFill/>
        </p:spPr>
        <p:txBody>
          <a:bodyPr wrap="none" rtlCol="0">
            <a:spAutoFit/>
          </a:bodyPr>
          <a:lstStyle/>
          <a:p>
            <a:pPr algn="r"/>
            <a:r>
              <a:rPr lang="en-US" sz="1400">
                <a:latin typeface="Calibri"/>
                <a:cs typeface="Calibri"/>
              </a:rPr>
              <a:t>Citations: </a:t>
            </a:r>
            <a:r>
              <a:rPr lang="en-US" sz="1400"/>
              <a:t>UNICEF, WHO, World Bank Group Joint Malnutrition Estimates, 2023</a:t>
            </a:r>
            <a:endParaRPr lang="en-US" sz="1400" i="1">
              <a:latin typeface="Calibri"/>
              <a:cs typeface="Calibri"/>
            </a:endParaRPr>
          </a:p>
        </p:txBody>
      </p:sp>
      <p:pic>
        <p:nvPicPr>
          <p:cNvPr id="12" name="Picture 11">
            <a:extLst>
              <a:ext uri="{FF2B5EF4-FFF2-40B4-BE49-F238E27FC236}">
                <a16:creationId xmlns:a16="http://schemas.microsoft.com/office/drawing/2014/main" id="{35BE10DB-7ADD-2C45-7A0A-3C9E365DBF68}"/>
              </a:ext>
            </a:extLst>
          </p:cNvPr>
          <p:cNvPicPr>
            <a:picLocks noChangeAspect="1"/>
          </p:cNvPicPr>
          <p:nvPr/>
        </p:nvPicPr>
        <p:blipFill rotWithShape="1">
          <a:blip r:embed="rId3"/>
          <a:srcRect b="5611"/>
          <a:stretch/>
        </p:blipFill>
        <p:spPr>
          <a:xfrm>
            <a:off x="149636" y="907020"/>
            <a:ext cx="8843934" cy="5218308"/>
          </a:xfrm>
          <a:prstGeom prst="rect">
            <a:avLst/>
          </a:prstGeom>
        </p:spPr>
      </p:pic>
      <p:sp>
        <p:nvSpPr>
          <p:cNvPr id="2" name="Slide Number Placeholder 1">
            <a:extLst>
              <a:ext uri="{FF2B5EF4-FFF2-40B4-BE49-F238E27FC236}">
                <a16:creationId xmlns:a16="http://schemas.microsoft.com/office/drawing/2014/main" id="{F5199ED6-4703-29A6-ECA1-28797524C1CC}"/>
              </a:ext>
            </a:extLst>
          </p:cNvPr>
          <p:cNvSpPr>
            <a:spLocks noGrp="1"/>
          </p:cNvSpPr>
          <p:nvPr>
            <p:ph type="sldNum" sz="quarter" idx="12"/>
          </p:nvPr>
        </p:nvSpPr>
        <p:spPr/>
        <p:txBody>
          <a:bodyPr/>
          <a:lstStyle/>
          <a:p>
            <a:fld id="{0AF61714-15FE-B440-91C1-B7D90E53E1C5}" type="slidenum">
              <a:rPr lang="en-US" smtClean="0"/>
              <a:t>24</a:t>
            </a:fld>
            <a:endParaRPr lang="en-US"/>
          </a:p>
        </p:txBody>
      </p:sp>
    </p:spTree>
    <p:extLst>
      <p:ext uri="{BB962C8B-B14F-4D97-AF65-F5344CB8AC3E}">
        <p14:creationId xmlns:p14="http://schemas.microsoft.com/office/powerpoint/2010/main" val="1865278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377300" cy="523220"/>
          </a:xfrm>
          <a:prstGeom prst="rect">
            <a:avLst/>
          </a:prstGeom>
          <a:noFill/>
        </p:spPr>
        <p:txBody>
          <a:bodyPr wrap="none" rtlCol="0">
            <a:spAutoFit/>
          </a:bodyPr>
          <a:lstStyle/>
          <a:p>
            <a:r>
              <a:rPr lang="en-US" sz="2800"/>
              <a:t>Wasting</a:t>
            </a:r>
          </a:p>
        </p:txBody>
      </p:sp>
      <p:pic>
        <p:nvPicPr>
          <p:cNvPr id="7" name="Picture 6"/>
          <p:cNvPicPr>
            <a:picLocks noChangeAspect="1"/>
          </p:cNvPicPr>
          <p:nvPr/>
        </p:nvPicPr>
        <p:blipFill>
          <a:blip r:embed="rId3"/>
          <a:stretch>
            <a:fillRect/>
          </a:stretch>
        </p:blipFill>
        <p:spPr>
          <a:xfrm>
            <a:off x="2059057" y="1055294"/>
            <a:ext cx="5045377" cy="4767454"/>
          </a:xfrm>
          <a:prstGeom prst="rect">
            <a:avLst/>
          </a:prstGeom>
        </p:spPr>
      </p:pic>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87BCA297-CC57-2840-888D-051E9653C185}"/>
              </a:ext>
            </a:extLst>
          </p:cNvPr>
          <p:cNvSpPr>
            <a:spLocks noGrp="1"/>
          </p:cNvSpPr>
          <p:nvPr>
            <p:ph type="sldNum" sz="quarter" idx="12"/>
          </p:nvPr>
        </p:nvSpPr>
        <p:spPr/>
        <p:txBody>
          <a:bodyPr/>
          <a:lstStyle/>
          <a:p>
            <a:fld id="{0AF61714-15FE-B440-91C1-B7D90E53E1C5}" type="slidenum">
              <a:rPr lang="en-US" smtClean="0"/>
              <a:t>25</a:t>
            </a:fld>
            <a:endParaRPr lang="en-US"/>
          </a:p>
        </p:txBody>
      </p:sp>
    </p:spTree>
    <p:extLst>
      <p:ext uri="{BB962C8B-B14F-4D97-AF65-F5344CB8AC3E}">
        <p14:creationId xmlns:p14="http://schemas.microsoft.com/office/powerpoint/2010/main" val="135291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368312" cy="523220"/>
          </a:xfrm>
          <a:prstGeom prst="rect">
            <a:avLst/>
          </a:prstGeom>
          <a:noFill/>
        </p:spPr>
        <p:txBody>
          <a:bodyPr wrap="none" rtlCol="0">
            <a:spAutoFit/>
          </a:bodyPr>
          <a:lstStyle/>
          <a:p>
            <a:r>
              <a:rPr lang="en-US" sz="2800"/>
              <a:t>Global wasting burden (&lt; 5y)</a:t>
            </a:r>
          </a:p>
        </p:txBody>
      </p:sp>
      <p:sp>
        <p:nvSpPr>
          <p:cNvPr id="11" name="TextBox 10"/>
          <p:cNvSpPr txBox="1"/>
          <p:nvPr/>
        </p:nvSpPr>
        <p:spPr>
          <a:xfrm>
            <a:off x="2216672" y="6356350"/>
            <a:ext cx="5894178" cy="307777"/>
          </a:xfrm>
          <a:prstGeom prst="rect">
            <a:avLst/>
          </a:prstGeom>
          <a:noFill/>
        </p:spPr>
        <p:txBody>
          <a:bodyPr wrap="none" rtlCol="0">
            <a:spAutoFit/>
          </a:bodyPr>
          <a:lstStyle/>
          <a:p>
            <a:pPr algn="r"/>
            <a:r>
              <a:rPr lang="en-US" sz="1400">
                <a:latin typeface="Calibri"/>
                <a:cs typeface="Calibri"/>
              </a:rPr>
              <a:t>Citations: UNICEF, WHO, World Bank Group Joint Malnutrition Estimates, 2023</a:t>
            </a:r>
            <a:endParaRPr lang="en-US" sz="1400" i="1">
              <a:latin typeface="Calibri"/>
              <a:cs typeface="Calibri"/>
            </a:endParaRPr>
          </a:p>
        </p:txBody>
      </p:sp>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13" name="Rectangle 12">
            <a:extLst>
              <a:ext uri="{FF2B5EF4-FFF2-40B4-BE49-F238E27FC236}">
                <a16:creationId xmlns:a16="http://schemas.microsoft.com/office/drawing/2014/main" id="{14B2CDFC-396F-45A0-B770-BBE7538755CC}"/>
              </a:ext>
            </a:extLst>
          </p:cNvPr>
          <p:cNvSpPr/>
          <p:nvPr/>
        </p:nvSpPr>
        <p:spPr>
          <a:xfrm>
            <a:off x="8095929" y="786652"/>
            <a:ext cx="953478" cy="74620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8084FA4D-F5A8-78D2-4072-3DB435C7C3A8}"/>
              </a:ext>
            </a:extLst>
          </p:cNvPr>
          <p:cNvPicPr>
            <a:picLocks noChangeAspect="1"/>
          </p:cNvPicPr>
          <p:nvPr/>
        </p:nvPicPr>
        <p:blipFill>
          <a:blip r:embed="rId3"/>
          <a:stretch>
            <a:fillRect/>
          </a:stretch>
        </p:blipFill>
        <p:spPr>
          <a:xfrm>
            <a:off x="934934" y="854301"/>
            <a:ext cx="7085743" cy="5196212"/>
          </a:xfrm>
          <a:prstGeom prst="rect">
            <a:avLst/>
          </a:prstGeom>
        </p:spPr>
      </p:pic>
      <p:sp>
        <p:nvSpPr>
          <p:cNvPr id="2" name="Slide Number Placeholder 1">
            <a:extLst>
              <a:ext uri="{FF2B5EF4-FFF2-40B4-BE49-F238E27FC236}">
                <a16:creationId xmlns:a16="http://schemas.microsoft.com/office/drawing/2014/main" id="{706A22DE-ED8D-0990-7C0E-B8BE6110630F}"/>
              </a:ext>
            </a:extLst>
          </p:cNvPr>
          <p:cNvSpPr>
            <a:spLocks noGrp="1"/>
          </p:cNvSpPr>
          <p:nvPr>
            <p:ph type="sldNum" sz="quarter" idx="12"/>
          </p:nvPr>
        </p:nvSpPr>
        <p:spPr/>
        <p:txBody>
          <a:bodyPr/>
          <a:lstStyle/>
          <a:p>
            <a:fld id="{0AF61714-15FE-B440-91C1-B7D90E53E1C5}" type="slidenum">
              <a:rPr lang="en-US" smtClean="0"/>
              <a:t>26</a:t>
            </a:fld>
            <a:endParaRPr lang="en-US"/>
          </a:p>
        </p:txBody>
      </p:sp>
    </p:spTree>
    <p:extLst>
      <p:ext uri="{BB962C8B-B14F-4D97-AF65-F5344CB8AC3E}">
        <p14:creationId xmlns:p14="http://schemas.microsoft.com/office/powerpoint/2010/main" val="1820853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884125" cy="523220"/>
          </a:xfrm>
          <a:prstGeom prst="rect">
            <a:avLst/>
          </a:prstGeom>
          <a:noFill/>
        </p:spPr>
        <p:txBody>
          <a:bodyPr wrap="none" rtlCol="0">
            <a:spAutoFit/>
          </a:bodyPr>
          <a:lstStyle/>
          <a:p>
            <a:r>
              <a:rPr lang="en-US" sz="2800"/>
              <a:t>Overweight</a:t>
            </a:r>
          </a:p>
        </p:txBody>
      </p:sp>
      <p:pic>
        <p:nvPicPr>
          <p:cNvPr id="3" name="Picture 2"/>
          <p:cNvPicPr>
            <a:picLocks noChangeAspect="1"/>
          </p:cNvPicPr>
          <p:nvPr/>
        </p:nvPicPr>
        <p:blipFill>
          <a:blip r:embed="rId3"/>
          <a:stretch>
            <a:fillRect/>
          </a:stretch>
        </p:blipFill>
        <p:spPr>
          <a:xfrm>
            <a:off x="635000" y="1066800"/>
            <a:ext cx="7874000" cy="4724400"/>
          </a:xfrm>
          <a:prstGeom prst="rect">
            <a:avLst/>
          </a:prstGeom>
        </p:spPr>
      </p:pic>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0B67169D-4C4F-2042-A7FA-743F891F87FC}"/>
              </a:ext>
            </a:extLst>
          </p:cNvPr>
          <p:cNvSpPr>
            <a:spLocks noGrp="1"/>
          </p:cNvSpPr>
          <p:nvPr>
            <p:ph type="sldNum" sz="quarter" idx="12"/>
          </p:nvPr>
        </p:nvSpPr>
        <p:spPr/>
        <p:txBody>
          <a:bodyPr/>
          <a:lstStyle/>
          <a:p>
            <a:fld id="{0AF61714-15FE-B440-91C1-B7D90E53E1C5}" type="slidenum">
              <a:rPr lang="en-US" smtClean="0"/>
              <a:t>27</a:t>
            </a:fld>
            <a:endParaRPr lang="en-US"/>
          </a:p>
        </p:txBody>
      </p:sp>
    </p:spTree>
    <p:extLst>
      <p:ext uri="{BB962C8B-B14F-4D97-AF65-F5344CB8AC3E}">
        <p14:creationId xmlns:p14="http://schemas.microsoft.com/office/powerpoint/2010/main" val="2022619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596002" cy="523220"/>
          </a:xfrm>
          <a:prstGeom prst="rect">
            <a:avLst/>
          </a:prstGeom>
          <a:noFill/>
        </p:spPr>
        <p:txBody>
          <a:bodyPr wrap="none" rtlCol="0">
            <a:spAutoFit/>
          </a:bodyPr>
          <a:lstStyle/>
          <a:p>
            <a:r>
              <a:rPr lang="en-US" sz="2800"/>
              <a:t>Global obesity burden (adults)</a:t>
            </a:r>
          </a:p>
        </p:txBody>
      </p:sp>
      <p:sp>
        <p:nvSpPr>
          <p:cNvPr id="21" name="TextBox 20"/>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22" name="TextBox 21"/>
          <p:cNvSpPr txBox="1"/>
          <p:nvPr/>
        </p:nvSpPr>
        <p:spPr>
          <a:xfrm>
            <a:off x="6763355" y="6391061"/>
            <a:ext cx="1713290" cy="307777"/>
          </a:xfrm>
          <a:prstGeom prst="rect">
            <a:avLst/>
          </a:prstGeom>
          <a:noFill/>
        </p:spPr>
        <p:txBody>
          <a:bodyPr wrap="none" rtlCol="0">
            <a:spAutoFit/>
          </a:bodyPr>
          <a:lstStyle/>
          <a:p>
            <a:pPr algn="r"/>
            <a:r>
              <a:rPr lang="en-US" sz="1400">
                <a:latin typeface="Calibri"/>
                <a:cs typeface="Calibri"/>
              </a:rPr>
              <a:t>Citations: WHO 2016</a:t>
            </a:r>
            <a:endParaRPr lang="en-US" sz="1400" i="1">
              <a:latin typeface="Calibri"/>
              <a:cs typeface="Calibri"/>
            </a:endParaRPr>
          </a:p>
        </p:txBody>
      </p:sp>
      <p:sp>
        <p:nvSpPr>
          <p:cNvPr id="2" name="Slide Number Placeholder 1">
            <a:extLst>
              <a:ext uri="{FF2B5EF4-FFF2-40B4-BE49-F238E27FC236}">
                <a16:creationId xmlns:a16="http://schemas.microsoft.com/office/drawing/2014/main" id="{A4BE549D-0303-4E4F-AB2C-4563016F70DE}"/>
              </a:ext>
            </a:extLst>
          </p:cNvPr>
          <p:cNvSpPr>
            <a:spLocks noGrp="1"/>
          </p:cNvSpPr>
          <p:nvPr>
            <p:ph type="sldNum" sz="quarter" idx="12"/>
          </p:nvPr>
        </p:nvSpPr>
        <p:spPr/>
        <p:txBody>
          <a:bodyPr/>
          <a:lstStyle/>
          <a:p>
            <a:fld id="{0AF61714-15FE-B440-91C1-B7D90E53E1C5}" type="slidenum">
              <a:rPr lang="en-US" smtClean="0"/>
              <a:t>28</a:t>
            </a:fld>
            <a:endParaRPr lang="en-US"/>
          </a:p>
        </p:txBody>
      </p:sp>
      <p:pic>
        <p:nvPicPr>
          <p:cNvPr id="8" name="Picture 7">
            <a:extLst>
              <a:ext uri="{FF2B5EF4-FFF2-40B4-BE49-F238E27FC236}">
                <a16:creationId xmlns:a16="http://schemas.microsoft.com/office/drawing/2014/main" id="{19C657F5-11C4-58C9-4DCE-D6CA98FBC8B7}"/>
              </a:ext>
            </a:extLst>
          </p:cNvPr>
          <p:cNvPicPr>
            <a:picLocks noChangeAspect="1"/>
          </p:cNvPicPr>
          <p:nvPr/>
        </p:nvPicPr>
        <p:blipFill>
          <a:blip r:embed="rId3"/>
          <a:stretch>
            <a:fillRect/>
          </a:stretch>
        </p:blipFill>
        <p:spPr>
          <a:xfrm>
            <a:off x="79320" y="815115"/>
            <a:ext cx="8800854" cy="5284178"/>
          </a:xfrm>
          <a:prstGeom prst="rect">
            <a:avLst/>
          </a:prstGeom>
        </p:spPr>
      </p:pic>
    </p:spTree>
    <p:extLst>
      <p:ext uri="{BB962C8B-B14F-4D97-AF65-F5344CB8AC3E}">
        <p14:creationId xmlns:p14="http://schemas.microsoft.com/office/powerpoint/2010/main" val="1785121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199260"/>
            <a:ext cx="6574572" cy="400110"/>
          </a:xfrm>
          <a:prstGeom prst="rect">
            <a:avLst/>
          </a:prstGeom>
          <a:noFill/>
        </p:spPr>
        <p:txBody>
          <a:bodyPr wrap="square" rtlCol="0">
            <a:spAutoFit/>
          </a:bodyPr>
          <a:lstStyle/>
          <a:p>
            <a:r>
              <a:rPr lang="en-US" sz="2000"/>
              <a:t>Global obesity burden (5-19 years)</a:t>
            </a:r>
          </a:p>
        </p:txBody>
      </p:sp>
      <p:sp>
        <p:nvSpPr>
          <p:cNvPr id="13" name="Content Placeholder 2"/>
          <p:cNvSpPr txBox="1">
            <a:spLocks/>
          </p:cNvSpPr>
          <p:nvPr/>
        </p:nvSpPr>
        <p:spPr>
          <a:xfrm>
            <a:off x="457200" y="721803"/>
            <a:ext cx="8229600" cy="517714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a:buChar char="•"/>
            </a:pPr>
            <a:endParaRPr lang="en-US" sz="2400">
              <a:solidFill>
                <a:schemeClr val="tx1"/>
              </a:solidFill>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05E0ACDF-8065-F74A-BECC-BBE061CCD26D}"/>
              </a:ext>
            </a:extLst>
          </p:cNvPr>
          <p:cNvSpPr>
            <a:spLocks noGrp="1"/>
          </p:cNvSpPr>
          <p:nvPr>
            <p:ph type="sldNum" sz="quarter" idx="12"/>
          </p:nvPr>
        </p:nvSpPr>
        <p:spPr/>
        <p:txBody>
          <a:bodyPr/>
          <a:lstStyle/>
          <a:p>
            <a:fld id="{0AF61714-15FE-B440-91C1-B7D90E53E1C5}" type="slidenum">
              <a:rPr lang="en-US" smtClean="0"/>
              <a:t>29</a:t>
            </a:fld>
            <a:endParaRPr lang="en-US"/>
          </a:p>
        </p:txBody>
      </p:sp>
      <p:pic>
        <p:nvPicPr>
          <p:cNvPr id="6" name="Picture 5">
            <a:extLst>
              <a:ext uri="{FF2B5EF4-FFF2-40B4-BE49-F238E27FC236}">
                <a16:creationId xmlns:a16="http://schemas.microsoft.com/office/drawing/2014/main" id="{C3EE84A9-2343-B0DE-F027-AC0EEF3E06C0}"/>
              </a:ext>
            </a:extLst>
          </p:cNvPr>
          <p:cNvPicPr>
            <a:picLocks noChangeAspect="1"/>
          </p:cNvPicPr>
          <p:nvPr/>
        </p:nvPicPr>
        <p:blipFill>
          <a:blip r:embed="rId3"/>
          <a:stretch>
            <a:fillRect/>
          </a:stretch>
        </p:blipFill>
        <p:spPr>
          <a:xfrm>
            <a:off x="592282" y="773817"/>
            <a:ext cx="7741227" cy="5464396"/>
          </a:xfrm>
          <a:prstGeom prst="rect">
            <a:avLst/>
          </a:prstGeom>
        </p:spPr>
      </p:pic>
    </p:spTree>
    <p:extLst>
      <p:ext uri="{BB962C8B-B14F-4D97-AF65-F5344CB8AC3E}">
        <p14:creationId xmlns:p14="http://schemas.microsoft.com/office/powerpoint/2010/main" val="36821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5792B-74CF-46EF-5285-50D5868D71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08BFA9-C085-70E3-CF8D-932CBCA19BD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68377A9-FB03-C9FB-AB9A-1AD5C1A35943}"/>
              </a:ext>
            </a:extLst>
          </p:cNvPr>
          <p:cNvSpPr>
            <a:spLocks noGrp="1"/>
          </p:cNvSpPr>
          <p:nvPr>
            <p:ph type="sldNum" sz="quarter" idx="12"/>
          </p:nvPr>
        </p:nvSpPr>
        <p:spPr/>
        <p:txBody>
          <a:bodyPr/>
          <a:lstStyle/>
          <a:p>
            <a:fld id="{0AF61714-15FE-B440-91C1-B7D90E53E1C5}" type="slidenum">
              <a:rPr lang="en-US" smtClean="0"/>
              <a:t>3</a:t>
            </a:fld>
            <a:endParaRPr lang="en-US"/>
          </a:p>
        </p:txBody>
      </p:sp>
      <p:pic>
        <p:nvPicPr>
          <p:cNvPr id="2050" name="Picture 2">
            <a:extLst>
              <a:ext uri="{FF2B5EF4-FFF2-40B4-BE49-F238E27FC236}">
                <a16:creationId xmlns:a16="http://schemas.microsoft.com/office/drawing/2014/main" id="{25C61D4E-DBEF-0DEA-23D9-724A95A67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2813"/>
            <a:ext cx="9144000" cy="515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80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886081" cy="523220"/>
          </a:xfrm>
          <a:prstGeom prst="rect">
            <a:avLst/>
          </a:prstGeom>
          <a:noFill/>
        </p:spPr>
        <p:txBody>
          <a:bodyPr wrap="none" rtlCol="0">
            <a:spAutoFit/>
          </a:bodyPr>
          <a:lstStyle/>
          <a:p>
            <a:r>
              <a:rPr lang="en-US" sz="2800"/>
              <a:t>Global overweight burden (&lt; 5y)</a:t>
            </a:r>
          </a:p>
        </p:txBody>
      </p:sp>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4" name="Rectangle 3">
            <a:extLst>
              <a:ext uri="{FF2B5EF4-FFF2-40B4-BE49-F238E27FC236}">
                <a16:creationId xmlns:a16="http://schemas.microsoft.com/office/drawing/2014/main" id="{4A28A34F-58F3-49B3-8511-BEBEA89807C1}"/>
              </a:ext>
            </a:extLst>
          </p:cNvPr>
          <p:cNvSpPr/>
          <p:nvPr/>
        </p:nvSpPr>
        <p:spPr>
          <a:xfrm>
            <a:off x="8095929" y="786652"/>
            <a:ext cx="953478" cy="74620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ADD1732-FE2B-DE54-1AE0-6799129EC0D6}"/>
              </a:ext>
            </a:extLst>
          </p:cNvPr>
          <p:cNvSpPr txBox="1"/>
          <p:nvPr/>
        </p:nvSpPr>
        <p:spPr>
          <a:xfrm>
            <a:off x="2287010" y="6356350"/>
            <a:ext cx="5894178" cy="307777"/>
          </a:xfrm>
          <a:prstGeom prst="rect">
            <a:avLst/>
          </a:prstGeom>
          <a:noFill/>
        </p:spPr>
        <p:txBody>
          <a:bodyPr wrap="none" rtlCol="0">
            <a:spAutoFit/>
          </a:bodyPr>
          <a:lstStyle/>
          <a:p>
            <a:pPr algn="r"/>
            <a:r>
              <a:rPr lang="en-US" sz="1400">
                <a:latin typeface="Calibri"/>
                <a:cs typeface="Calibri"/>
              </a:rPr>
              <a:t>Citations: UNICEF, WHO, World Bank Group Joint Malnutrition Estimates, 2023</a:t>
            </a:r>
            <a:endParaRPr lang="en-US" sz="1400" i="1">
              <a:latin typeface="Calibri"/>
              <a:cs typeface="Calibri"/>
            </a:endParaRPr>
          </a:p>
        </p:txBody>
      </p:sp>
      <p:pic>
        <p:nvPicPr>
          <p:cNvPr id="13" name="Picture 12">
            <a:extLst>
              <a:ext uri="{FF2B5EF4-FFF2-40B4-BE49-F238E27FC236}">
                <a16:creationId xmlns:a16="http://schemas.microsoft.com/office/drawing/2014/main" id="{047A35CA-BC1D-0966-9FE4-044C02270CFD}"/>
              </a:ext>
            </a:extLst>
          </p:cNvPr>
          <p:cNvPicPr>
            <a:picLocks noChangeAspect="1"/>
          </p:cNvPicPr>
          <p:nvPr/>
        </p:nvPicPr>
        <p:blipFill>
          <a:blip r:embed="rId3"/>
          <a:stretch>
            <a:fillRect/>
          </a:stretch>
        </p:blipFill>
        <p:spPr>
          <a:xfrm>
            <a:off x="77176" y="785464"/>
            <a:ext cx="8989647" cy="4354979"/>
          </a:xfrm>
          <a:prstGeom prst="rect">
            <a:avLst/>
          </a:prstGeom>
        </p:spPr>
      </p:pic>
      <p:pic>
        <p:nvPicPr>
          <p:cNvPr id="17" name="Picture 16">
            <a:extLst>
              <a:ext uri="{FF2B5EF4-FFF2-40B4-BE49-F238E27FC236}">
                <a16:creationId xmlns:a16="http://schemas.microsoft.com/office/drawing/2014/main" id="{0D481618-1071-1478-9488-6F7603A8A15A}"/>
              </a:ext>
            </a:extLst>
          </p:cNvPr>
          <p:cNvPicPr>
            <a:picLocks noChangeAspect="1"/>
          </p:cNvPicPr>
          <p:nvPr/>
        </p:nvPicPr>
        <p:blipFill>
          <a:blip r:embed="rId4"/>
          <a:stretch>
            <a:fillRect/>
          </a:stretch>
        </p:blipFill>
        <p:spPr>
          <a:xfrm>
            <a:off x="1879417" y="5138178"/>
            <a:ext cx="6881456" cy="998307"/>
          </a:xfrm>
          <a:prstGeom prst="rect">
            <a:avLst/>
          </a:prstGeom>
        </p:spPr>
      </p:pic>
      <p:sp>
        <p:nvSpPr>
          <p:cNvPr id="2" name="Slide Number Placeholder 1">
            <a:extLst>
              <a:ext uri="{FF2B5EF4-FFF2-40B4-BE49-F238E27FC236}">
                <a16:creationId xmlns:a16="http://schemas.microsoft.com/office/drawing/2014/main" id="{2AAC49F2-5F1C-B789-C3C1-F9AC3EBE4297}"/>
              </a:ext>
            </a:extLst>
          </p:cNvPr>
          <p:cNvSpPr>
            <a:spLocks noGrp="1"/>
          </p:cNvSpPr>
          <p:nvPr>
            <p:ph type="sldNum" sz="quarter" idx="12"/>
          </p:nvPr>
        </p:nvSpPr>
        <p:spPr/>
        <p:txBody>
          <a:bodyPr/>
          <a:lstStyle/>
          <a:p>
            <a:fld id="{0AF61714-15FE-B440-91C1-B7D90E53E1C5}" type="slidenum">
              <a:rPr lang="en-US" smtClean="0"/>
              <a:t>30</a:t>
            </a:fld>
            <a:endParaRPr lang="en-US"/>
          </a:p>
        </p:txBody>
      </p:sp>
    </p:spTree>
    <p:extLst>
      <p:ext uri="{BB962C8B-B14F-4D97-AF65-F5344CB8AC3E}">
        <p14:creationId xmlns:p14="http://schemas.microsoft.com/office/powerpoint/2010/main" val="1086801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6316857" cy="492443"/>
          </a:xfrm>
          <a:prstGeom prst="rect">
            <a:avLst/>
          </a:prstGeom>
          <a:noFill/>
        </p:spPr>
        <p:txBody>
          <a:bodyPr wrap="none" rtlCol="0">
            <a:spAutoFit/>
          </a:bodyPr>
          <a:lstStyle/>
          <a:p>
            <a:r>
              <a:rPr lang="en-US" sz="2600"/>
              <a:t>Multiple and coexisting forms of malnutrition</a:t>
            </a:r>
          </a:p>
        </p:txBody>
      </p:sp>
      <p:sp>
        <p:nvSpPr>
          <p:cNvPr id="13" name="Content Placeholder 2"/>
          <p:cNvSpPr txBox="1">
            <a:spLocks/>
          </p:cNvSpPr>
          <p:nvPr/>
        </p:nvSpPr>
        <p:spPr>
          <a:xfrm>
            <a:off x="457200" y="1279017"/>
            <a:ext cx="8229600" cy="4831094"/>
          </a:xfrm>
          <a:prstGeom prst="rect">
            <a:avLst/>
          </a:prstGeom>
        </p:spPr>
        <p:txBody>
          <a:bodyPr vert="horz" lIns="91440" tIns="45720" rIns="91440" bIns="45720" rtlCol="0">
            <a:normAutofit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a:buChar char="•"/>
            </a:pPr>
            <a:r>
              <a:rPr lang="en-US" sz="2400">
                <a:solidFill>
                  <a:schemeClr val="tx1"/>
                </a:solidFill>
              </a:rPr>
              <a:t>Stunting and overweight can co-occur within a population, and even within an individual. The overlap of these conditions on a global level is not well-characterized.</a:t>
            </a:r>
          </a:p>
          <a:p>
            <a:pPr marL="457200" indent="-457200" algn="l">
              <a:buFont typeface="Arial"/>
              <a:buChar char="•"/>
            </a:pPr>
            <a:r>
              <a:rPr lang="en-US" sz="2400">
                <a:solidFill>
                  <a:schemeClr val="tx1"/>
                </a:solidFill>
              </a:rPr>
              <a:t>In particular, nutritional programs in developing countries must grapple with treating co-occurring conditions using population interventions.</a:t>
            </a:r>
          </a:p>
          <a:p>
            <a:pPr marL="457200" indent="-457200" algn="l">
              <a:buFont typeface="Arial"/>
              <a:buChar char="•"/>
            </a:pPr>
            <a:r>
              <a:rPr lang="en-US" sz="2400">
                <a:solidFill>
                  <a:schemeClr val="tx1"/>
                </a:solidFill>
              </a:rPr>
              <a:t>Numerous studies have observed both overweight among mothers and stunting among children in the same household, suggesting a nutrient-poor but calorie-dense environment.</a:t>
            </a:r>
          </a:p>
          <a:p>
            <a:pPr marL="457200" indent="-457200" algn="l">
              <a:buFont typeface="Arial"/>
              <a:buChar char="•"/>
            </a:pPr>
            <a:r>
              <a:rPr lang="en-US" sz="2400">
                <a:solidFill>
                  <a:schemeClr val="tx1"/>
                </a:solidFill>
              </a:rPr>
              <a:t>There is active research into whether early life under-nutrition creates physiological changes that cause adiposity later in life. </a:t>
            </a:r>
          </a:p>
        </p:txBody>
      </p:sp>
      <p:sp>
        <p:nvSpPr>
          <p:cNvPr id="17" name="TextBox 16"/>
          <p:cNvSpPr txBox="1"/>
          <p:nvPr/>
        </p:nvSpPr>
        <p:spPr>
          <a:xfrm>
            <a:off x="4006642" y="6385157"/>
            <a:ext cx="4469142" cy="307777"/>
          </a:xfrm>
          <a:prstGeom prst="rect">
            <a:avLst/>
          </a:prstGeom>
          <a:noFill/>
        </p:spPr>
        <p:txBody>
          <a:bodyPr wrap="none" rtlCol="0">
            <a:spAutoFit/>
          </a:bodyPr>
          <a:lstStyle/>
          <a:p>
            <a:pPr algn="r"/>
            <a:r>
              <a:rPr lang="en-US" sz="1400">
                <a:latin typeface="Calibri"/>
                <a:cs typeface="Calibri"/>
              </a:rPr>
              <a:t>Citations: UNICEF/WHO/World Bank 2023; Andersen 2016</a:t>
            </a:r>
            <a:endParaRPr lang="en-US" sz="1400" i="1">
              <a:latin typeface="Calibri"/>
              <a:cs typeface="Calibri"/>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0D0F1182-4494-5446-9AC8-7B923DA9CF4C}"/>
              </a:ext>
            </a:extLst>
          </p:cNvPr>
          <p:cNvSpPr>
            <a:spLocks noGrp="1"/>
          </p:cNvSpPr>
          <p:nvPr>
            <p:ph type="sldNum" sz="quarter" idx="12"/>
          </p:nvPr>
        </p:nvSpPr>
        <p:spPr/>
        <p:txBody>
          <a:bodyPr/>
          <a:lstStyle/>
          <a:p>
            <a:fld id="{0AF61714-15FE-B440-91C1-B7D90E53E1C5}" type="slidenum">
              <a:rPr lang="en-US" smtClean="0"/>
              <a:t>31</a:t>
            </a:fld>
            <a:endParaRPr lang="en-US"/>
          </a:p>
        </p:txBody>
      </p:sp>
    </p:spTree>
    <p:extLst>
      <p:ext uri="{BB962C8B-B14F-4D97-AF65-F5344CB8AC3E}">
        <p14:creationId xmlns:p14="http://schemas.microsoft.com/office/powerpoint/2010/main" val="1087559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6574572" cy="492443"/>
          </a:xfrm>
          <a:prstGeom prst="rect">
            <a:avLst/>
          </a:prstGeom>
          <a:noFill/>
        </p:spPr>
        <p:txBody>
          <a:bodyPr wrap="square" rtlCol="0">
            <a:spAutoFit/>
          </a:bodyPr>
          <a:lstStyle/>
          <a:p>
            <a:r>
              <a:rPr lang="en-US" sz="2500"/>
              <a:t>Multiple and coexisting forms of malnutrition </a:t>
            </a:r>
          </a:p>
        </p:txBody>
      </p:sp>
      <p:sp>
        <p:nvSpPr>
          <p:cNvPr id="13" name="Content Placeholder 2"/>
          <p:cNvSpPr txBox="1">
            <a:spLocks/>
          </p:cNvSpPr>
          <p:nvPr/>
        </p:nvSpPr>
        <p:spPr>
          <a:xfrm>
            <a:off x="457200" y="932968"/>
            <a:ext cx="8229600" cy="517714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a:buChar char="•"/>
            </a:pPr>
            <a:endParaRPr lang="en-US" sz="2400">
              <a:solidFill>
                <a:schemeClr val="tx1"/>
              </a:solidFill>
            </a:endParaRPr>
          </a:p>
        </p:txBody>
      </p:sp>
      <p:sp>
        <p:nvSpPr>
          <p:cNvPr id="17" name="TextBox 16"/>
          <p:cNvSpPr txBox="1"/>
          <p:nvPr/>
        </p:nvSpPr>
        <p:spPr>
          <a:xfrm>
            <a:off x="6795415" y="6385157"/>
            <a:ext cx="1649169" cy="307777"/>
          </a:xfrm>
          <a:prstGeom prst="rect">
            <a:avLst/>
          </a:prstGeom>
          <a:noFill/>
        </p:spPr>
        <p:txBody>
          <a:bodyPr wrap="none" rtlCol="0">
            <a:spAutoFit/>
          </a:bodyPr>
          <a:lstStyle/>
          <a:p>
            <a:pPr algn="r"/>
            <a:r>
              <a:rPr lang="en-US" sz="1400">
                <a:latin typeface="Calibri"/>
                <a:cs typeface="Calibri"/>
              </a:rPr>
              <a:t>Citations: GNR 2020</a:t>
            </a:r>
            <a:endParaRPr lang="en-US" sz="1400" i="1">
              <a:latin typeface="Calibri"/>
              <a:cs typeface="Calibri"/>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pic>
        <p:nvPicPr>
          <p:cNvPr id="12" name="Content Placeholder 4"/>
          <p:cNvPicPr>
            <a:picLocks noChangeAspect="1"/>
          </p:cNvPicPr>
          <p:nvPr/>
        </p:nvPicPr>
        <p:blipFill rotWithShape="1">
          <a:blip r:embed="rId3"/>
          <a:srcRect t="10131" r="5207"/>
          <a:stretch/>
        </p:blipFill>
        <p:spPr>
          <a:xfrm>
            <a:off x="331919" y="970603"/>
            <a:ext cx="8553001" cy="5139507"/>
          </a:xfrm>
          <a:prstGeom prst="rect">
            <a:avLst/>
          </a:prstGeom>
        </p:spPr>
      </p:pic>
      <p:sp>
        <p:nvSpPr>
          <p:cNvPr id="4" name="TextBox 3"/>
          <p:cNvSpPr txBox="1"/>
          <p:nvPr/>
        </p:nvSpPr>
        <p:spPr>
          <a:xfrm>
            <a:off x="457200" y="4534901"/>
            <a:ext cx="2119745" cy="461665"/>
          </a:xfrm>
          <a:prstGeom prst="rect">
            <a:avLst/>
          </a:prstGeom>
          <a:noFill/>
        </p:spPr>
        <p:txBody>
          <a:bodyPr wrap="square" rtlCol="0">
            <a:spAutoFit/>
          </a:bodyPr>
          <a:lstStyle/>
          <a:p>
            <a:r>
              <a:rPr lang="en-US" sz="1200"/>
              <a:t>Stunting in children, anemia and overweight in women</a:t>
            </a:r>
          </a:p>
        </p:txBody>
      </p:sp>
      <p:sp>
        <p:nvSpPr>
          <p:cNvPr id="2" name="Slide Number Placeholder 1">
            <a:extLst>
              <a:ext uri="{FF2B5EF4-FFF2-40B4-BE49-F238E27FC236}">
                <a16:creationId xmlns:a16="http://schemas.microsoft.com/office/drawing/2014/main" id="{8A1B7562-C036-EE4B-B160-A7CBB92D8362}"/>
              </a:ext>
            </a:extLst>
          </p:cNvPr>
          <p:cNvSpPr>
            <a:spLocks noGrp="1"/>
          </p:cNvSpPr>
          <p:nvPr>
            <p:ph type="sldNum" sz="quarter" idx="12"/>
          </p:nvPr>
        </p:nvSpPr>
        <p:spPr/>
        <p:txBody>
          <a:bodyPr/>
          <a:lstStyle/>
          <a:p>
            <a:fld id="{0AF61714-15FE-B440-91C1-B7D90E53E1C5}" type="slidenum">
              <a:rPr lang="en-US" smtClean="0"/>
              <a:t>32</a:t>
            </a:fld>
            <a:endParaRPr lang="en-US"/>
          </a:p>
        </p:txBody>
      </p:sp>
    </p:spTree>
    <p:extLst>
      <p:ext uri="{BB962C8B-B14F-4D97-AF65-F5344CB8AC3E}">
        <p14:creationId xmlns:p14="http://schemas.microsoft.com/office/powerpoint/2010/main" val="23366172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736647" cy="523220"/>
          </a:xfrm>
          <a:prstGeom prst="rect">
            <a:avLst/>
          </a:prstGeom>
          <a:noFill/>
        </p:spPr>
        <p:txBody>
          <a:bodyPr wrap="none" rtlCol="0">
            <a:spAutoFit/>
          </a:bodyPr>
          <a:lstStyle/>
          <a:p>
            <a:r>
              <a:rPr lang="en-US" sz="2800"/>
              <a:t>Session Overview</a:t>
            </a:r>
          </a:p>
        </p:txBody>
      </p:sp>
      <p:sp>
        <p:nvSpPr>
          <p:cNvPr id="13" name="Content Placeholder 2"/>
          <p:cNvSpPr txBox="1">
            <a:spLocks/>
          </p:cNvSpPr>
          <p:nvPr/>
        </p:nvSpPr>
        <p:spPr>
          <a:xfrm>
            <a:off x="1010186" y="1270994"/>
            <a:ext cx="7676614" cy="4449212"/>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en-US" sz="2800" dirty="0">
                <a:solidFill>
                  <a:schemeClr val="tx1"/>
                </a:solidFill>
              </a:rPr>
              <a:t>2. Assessment of nutritional status</a:t>
            </a:r>
          </a:p>
          <a:p>
            <a:pPr marL="971550" lvl="1" indent="-514350" algn="l">
              <a:lnSpc>
                <a:spcPct val="150000"/>
              </a:lnSpc>
              <a:buFont typeface="+mj-lt"/>
              <a:buAutoNum type="alphaLcPeriod"/>
            </a:pPr>
            <a:r>
              <a:rPr lang="en-US" sz="2400" b="1" dirty="0">
                <a:solidFill>
                  <a:schemeClr val="tx1"/>
                </a:solidFill>
              </a:rPr>
              <a:t>Assessment of diet</a:t>
            </a:r>
          </a:p>
          <a:p>
            <a:pPr marL="971550" lvl="1" indent="-514350" algn="l">
              <a:lnSpc>
                <a:spcPct val="150000"/>
              </a:lnSpc>
              <a:buFont typeface="+mj-lt"/>
              <a:buAutoNum type="alphaLcPeriod"/>
            </a:pPr>
            <a:r>
              <a:rPr lang="en-US" sz="2400" dirty="0">
                <a:solidFill>
                  <a:schemeClr val="bg1">
                    <a:lumMod val="50000"/>
                  </a:schemeClr>
                </a:solidFill>
              </a:rPr>
              <a:t>Biomarkers</a:t>
            </a:r>
          </a:p>
          <a:p>
            <a:pPr marL="971550" lvl="1" indent="-514350" algn="l">
              <a:lnSpc>
                <a:spcPct val="150000"/>
              </a:lnSpc>
              <a:buFont typeface="+mj-lt"/>
              <a:buAutoNum type="alphaLcPeriod"/>
            </a:pPr>
            <a:r>
              <a:rPr lang="en-US" sz="2400" dirty="0">
                <a:solidFill>
                  <a:schemeClr val="bg1">
                    <a:lumMod val="50000"/>
                  </a:schemeClr>
                </a:solidFill>
              </a:rPr>
              <a:t>Anthropometry</a:t>
            </a:r>
          </a:p>
          <a:p>
            <a:pPr marL="971550" lvl="1" indent="-514350" algn="l">
              <a:lnSpc>
                <a:spcPct val="150000"/>
              </a:lnSpc>
              <a:buFont typeface="+mj-lt"/>
              <a:buAutoNum type="alphaLcPeriod"/>
            </a:pPr>
            <a:endParaRPr lang="en-US" sz="2400" dirty="0">
              <a:solidFill>
                <a:schemeClr val="bg1">
                  <a:lumMod val="50000"/>
                </a:schemeClr>
              </a:solidFill>
            </a:endParaRPr>
          </a:p>
        </p:txBody>
      </p:sp>
      <p:sp>
        <p:nvSpPr>
          <p:cNvPr id="2" name="Slide Number Placeholder 1">
            <a:extLst>
              <a:ext uri="{FF2B5EF4-FFF2-40B4-BE49-F238E27FC236}">
                <a16:creationId xmlns:a16="http://schemas.microsoft.com/office/drawing/2014/main" id="{C2F474A4-2956-E845-BFA9-7642B526FB67}"/>
              </a:ext>
            </a:extLst>
          </p:cNvPr>
          <p:cNvSpPr>
            <a:spLocks noGrp="1"/>
          </p:cNvSpPr>
          <p:nvPr>
            <p:ph type="sldNum" sz="quarter" idx="12"/>
          </p:nvPr>
        </p:nvSpPr>
        <p:spPr/>
        <p:txBody>
          <a:bodyPr/>
          <a:lstStyle/>
          <a:p>
            <a:fld id="{0AF61714-15FE-B440-91C1-B7D90E53E1C5}" type="slidenum">
              <a:rPr lang="en-US" smtClean="0"/>
              <a:t>33</a:t>
            </a:fld>
            <a:endParaRPr lang="en-US"/>
          </a:p>
        </p:txBody>
      </p:sp>
    </p:spTree>
    <p:extLst>
      <p:ext uri="{BB962C8B-B14F-4D97-AF65-F5344CB8AC3E}">
        <p14:creationId xmlns:p14="http://schemas.microsoft.com/office/powerpoint/2010/main" val="1623501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C4C3-F622-2924-590F-F2E6E477BEF5}"/>
              </a:ext>
            </a:extLst>
          </p:cNvPr>
          <p:cNvSpPr>
            <a:spLocks noGrp="1"/>
          </p:cNvSpPr>
          <p:nvPr>
            <p:ph type="title"/>
          </p:nvPr>
        </p:nvSpPr>
        <p:spPr/>
        <p:txBody>
          <a:bodyPr>
            <a:normAutofit fontScale="90000"/>
          </a:bodyPr>
          <a:lstStyle/>
          <a:p>
            <a:r>
              <a:rPr lang="en-US" dirty="0"/>
              <a:t>Nutritional status is one of several domains we could assess</a:t>
            </a:r>
          </a:p>
        </p:txBody>
      </p:sp>
      <p:sp>
        <p:nvSpPr>
          <p:cNvPr id="4" name="Slide Number Placeholder 3">
            <a:extLst>
              <a:ext uri="{FF2B5EF4-FFF2-40B4-BE49-F238E27FC236}">
                <a16:creationId xmlns:a16="http://schemas.microsoft.com/office/drawing/2014/main" id="{E2F88F39-B155-3463-7FD4-F7CE6CD6B85D}"/>
              </a:ext>
            </a:extLst>
          </p:cNvPr>
          <p:cNvSpPr>
            <a:spLocks noGrp="1"/>
          </p:cNvSpPr>
          <p:nvPr>
            <p:ph type="sldNum" sz="quarter" idx="12"/>
          </p:nvPr>
        </p:nvSpPr>
        <p:spPr/>
        <p:txBody>
          <a:bodyPr/>
          <a:lstStyle/>
          <a:p>
            <a:fld id="{0AF61714-15FE-B440-91C1-B7D90E53E1C5}" type="slidenum">
              <a:rPr lang="en-US" smtClean="0"/>
              <a:t>34</a:t>
            </a:fld>
            <a:endParaRPr lang="en-US"/>
          </a:p>
        </p:txBody>
      </p:sp>
      <p:pic>
        <p:nvPicPr>
          <p:cNvPr id="10" name="Content Placeholder 9">
            <a:extLst>
              <a:ext uri="{FF2B5EF4-FFF2-40B4-BE49-F238E27FC236}">
                <a16:creationId xmlns:a16="http://schemas.microsoft.com/office/drawing/2014/main" id="{BAE5E215-A5B0-3B09-B948-F0EB98506103}"/>
              </a:ext>
            </a:extLst>
          </p:cNvPr>
          <p:cNvPicPr>
            <a:picLocks noGrp="1" noChangeAspect="1"/>
          </p:cNvPicPr>
          <p:nvPr>
            <p:ph idx="1"/>
          </p:nvPr>
        </p:nvPicPr>
        <p:blipFill>
          <a:blip r:embed="rId2"/>
          <a:stretch>
            <a:fillRect/>
          </a:stretch>
        </p:blipFill>
        <p:spPr>
          <a:xfrm>
            <a:off x="0" y="1417638"/>
            <a:ext cx="8980714" cy="4819876"/>
          </a:xfrm>
        </p:spPr>
      </p:pic>
      <p:sp>
        <p:nvSpPr>
          <p:cNvPr id="11" name="TextBox 10">
            <a:extLst>
              <a:ext uri="{FF2B5EF4-FFF2-40B4-BE49-F238E27FC236}">
                <a16:creationId xmlns:a16="http://schemas.microsoft.com/office/drawing/2014/main" id="{989B56F3-145E-7099-7805-02910F3B53B2}"/>
              </a:ext>
            </a:extLst>
          </p:cNvPr>
          <p:cNvSpPr txBox="1"/>
          <p:nvPr/>
        </p:nvSpPr>
        <p:spPr>
          <a:xfrm>
            <a:off x="5323114" y="6237514"/>
            <a:ext cx="3526972" cy="646331"/>
          </a:xfrm>
          <a:prstGeom prst="rect">
            <a:avLst/>
          </a:prstGeom>
          <a:noFill/>
        </p:spPr>
        <p:txBody>
          <a:bodyPr wrap="square" rtlCol="0">
            <a:spAutoFit/>
          </a:bodyPr>
          <a:lstStyle/>
          <a:p>
            <a:r>
              <a:rPr lang="en-US" dirty="0" err="1"/>
              <a:t>Barteit</a:t>
            </a:r>
            <a:r>
              <a:rPr lang="en-US" dirty="0"/>
              <a:t> et al. </a:t>
            </a:r>
          </a:p>
          <a:p>
            <a:r>
              <a:rPr lang="en-US" dirty="0"/>
              <a:t>Frontiers in Public Health 2023</a:t>
            </a:r>
          </a:p>
        </p:txBody>
      </p:sp>
    </p:spTree>
    <p:extLst>
      <p:ext uri="{BB962C8B-B14F-4D97-AF65-F5344CB8AC3E}">
        <p14:creationId xmlns:p14="http://schemas.microsoft.com/office/powerpoint/2010/main" val="4176371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282142" cy="492443"/>
          </a:xfrm>
          <a:prstGeom prst="rect">
            <a:avLst/>
          </a:prstGeom>
          <a:noFill/>
        </p:spPr>
        <p:txBody>
          <a:bodyPr wrap="none" rtlCol="0">
            <a:spAutoFit/>
          </a:bodyPr>
          <a:lstStyle/>
          <a:p>
            <a:r>
              <a:rPr lang="en-US" sz="2600"/>
              <a:t>Why assess nutritional status?</a:t>
            </a:r>
          </a:p>
        </p:txBody>
      </p:sp>
      <p:sp>
        <p:nvSpPr>
          <p:cNvPr id="13" name="Content Placeholder 2"/>
          <p:cNvSpPr txBox="1">
            <a:spLocks/>
          </p:cNvSpPr>
          <p:nvPr/>
        </p:nvSpPr>
        <p:spPr>
          <a:xfrm>
            <a:off x="457200" y="845121"/>
            <a:ext cx="8229600" cy="464765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mj-lt"/>
              <a:buAutoNum type="arabicPeriod"/>
            </a:pPr>
            <a:r>
              <a:rPr lang="en-US" sz="2400">
                <a:solidFill>
                  <a:srgbClr val="000000"/>
                </a:solidFill>
              </a:rPr>
              <a:t>When establishing baseline levels of nutrition in populations</a:t>
            </a:r>
          </a:p>
          <a:p>
            <a:pPr marL="914400" lvl="1" indent="-457200" algn="l">
              <a:buFont typeface="Arial"/>
              <a:buChar char="•"/>
            </a:pPr>
            <a:r>
              <a:rPr lang="en-US" sz="2100">
                <a:solidFill>
                  <a:srgbClr val="000000"/>
                </a:solidFill>
              </a:rPr>
              <a:t>e.g. , what proportion of children under 5 years living in Kenya are mildly or severely vitamin A deficient (and therefore, what intervention should be employed)? </a:t>
            </a:r>
          </a:p>
          <a:p>
            <a:pPr marL="914400" lvl="1" indent="-457200" algn="l">
              <a:buFont typeface="Arial"/>
              <a:buChar char="•"/>
            </a:pPr>
            <a:endParaRPr lang="en-US" sz="1600">
              <a:solidFill>
                <a:srgbClr val="000000"/>
              </a:solidFill>
            </a:endParaRPr>
          </a:p>
          <a:p>
            <a:pPr marL="457200" indent="-457200" algn="l">
              <a:buFont typeface="+mj-lt"/>
              <a:buAutoNum type="arabicPeriod"/>
            </a:pPr>
            <a:r>
              <a:rPr lang="en-US" sz="2400">
                <a:solidFill>
                  <a:srgbClr val="000000"/>
                </a:solidFill>
              </a:rPr>
              <a:t>When studying the role nutrition plays in health and disease</a:t>
            </a:r>
          </a:p>
          <a:p>
            <a:pPr marL="914400" lvl="1" indent="-457200" algn="l">
              <a:buFont typeface="Arial"/>
              <a:buChar char="•"/>
            </a:pPr>
            <a:r>
              <a:rPr lang="en-US" sz="2100">
                <a:solidFill>
                  <a:srgbClr val="000000"/>
                </a:solidFill>
              </a:rPr>
              <a:t>e.g. , does high calcium intake versus low calcium intake during pregnancy change the risk of preterm birth? </a:t>
            </a:r>
          </a:p>
          <a:p>
            <a:pPr marL="914400" lvl="1" indent="-457200" algn="l">
              <a:buFont typeface="Arial"/>
              <a:buChar char="•"/>
            </a:pPr>
            <a:endParaRPr lang="en-US" sz="1600">
              <a:solidFill>
                <a:srgbClr val="000000"/>
              </a:solidFill>
            </a:endParaRPr>
          </a:p>
          <a:p>
            <a:pPr marL="457200" indent="-457200" algn="l">
              <a:buFont typeface="+mj-lt"/>
              <a:buAutoNum type="arabicPeriod"/>
            </a:pPr>
            <a:r>
              <a:rPr lang="en-US" sz="2400">
                <a:solidFill>
                  <a:srgbClr val="000000"/>
                </a:solidFill>
              </a:rPr>
              <a:t>When evaluating the impact of interventions on nutritional status</a:t>
            </a:r>
          </a:p>
          <a:p>
            <a:pPr marL="914400" lvl="1" indent="-457200" algn="l">
              <a:buFont typeface="Arial"/>
              <a:buChar char="•"/>
            </a:pPr>
            <a:r>
              <a:rPr lang="en-US" sz="2100">
                <a:solidFill>
                  <a:srgbClr val="000000"/>
                </a:solidFill>
              </a:rPr>
              <a:t>e.g., did vitamin A status improve for children who received a particular intervention (and can the improvement or worsening be attributed to the intervention)? </a:t>
            </a:r>
          </a:p>
          <a:p>
            <a:pPr marL="457200" indent="-457200" algn="l">
              <a:buFont typeface="+mj-lt"/>
              <a:buAutoNum type="arabicPeriod"/>
            </a:pPr>
            <a:endParaRPr lang="en-US" sz="2400">
              <a:solidFill>
                <a:srgbClr val="000000"/>
              </a:solidFill>
            </a:endParaRPr>
          </a:p>
          <a:p>
            <a:pPr marL="457200" indent="-457200" algn="l">
              <a:buFont typeface="+mj-lt"/>
              <a:buAutoNum type="arabicPeriod"/>
            </a:pPr>
            <a:endParaRPr lang="en-US" sz="2400">
              <a:solidFill>
                <a:srgbClr val="000000"/>
              </a:solidFill>
            </a:endParaRPr>
          </a:p>
          <a:p>
            <a:pPr marL="457200" indent="-457200" algn="l">
              <a:buFont typeface="+mj-lt"/>
              <a:buAutoNum type="arabicPeriod"/>
            </a:pPr>
            <a:endParaRPr lang="en-US" sz="2400">
              <a:solidFill>
                <a:srgbClr val="000000"/>
              </a:solidFill>
            </a:endParaRPr>
          </a:p>
        </p:txBody>
      </p:sp>
      <p:sp>
        <p:nvSpPr>
          <p:cNvPr id="2" name="Slide Number Placeholder 1">
            <a:extLst>
              <a:ext uri="{FF2B5EF4-FFF2-40B4-BE49-F238E27FC236}">
                <a16:creationId xmlns:a16="http://schemas.microsoft.com/office/drawing/2014/main" id="{15E0278C-8103-1E4D-A2C1-937E2B2FE65A}"/>
              </a:ext>
            </a:extLst>
          </p:cNvPr>
          <p:cNvSpPr>
            <a:spLocks noGrp="1"/>
          </p:cNvSpPr>
          <p:nvPr>
            <p:ph type="sldNum" sz="quarter" idx="12"/>
          </p:nvPr>
        </p:nvSpPr>
        <p:spPr/>
        <p:txBody>
          <a:bodyPr/>
          <a:lstStyle/>
          <a:p>
            <a:fld id="{0AF61714-15FE-B440-91C1-B7D90E53E1C5}" type="slidenum">
              <a:rPr lang="en-US" smtClean="0"/>
              <a:t>35</a:t>
            </a:fld>
            <a:endParaRPr lang="en-US"/>
          </a:p>
        </p:txBody>
      </p:sp>
    </p:spTree>
    <p:extLst>
      <p:ext uri="{BB962C8B-B14F-4D97-AF65-F5344CB8AC3E}">
        <p14:creationId xmlns:p14="http://schemas.microsoft.com/office/powerpoint/2010/main" val="2873337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5163721" cy="492443"/>
          </a:xfrm>
          <a:prstGeom prst="rect">
            <a:avLst/>
          </a:prstGeom>
          <a:noFill/>
        </p:spPr>
        <p:txBody>
          <a:bodyPr wrap="none" rtlCol="0">
            <a:spAutoFit/>
          </a:bodyPr>
          <a:lstStyle/>
          <a:p>
            <a:r>
              <a:rPr lang="en-US" sz="2600"/>
              <a:t>Methods of assessing dietary intake?</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sp>
        <p:nvSpPr>
          <p:cNvPr id="14" name="Content Placeholder 2"/>
          <p:cNvSpPr txBox="1">
            <a:spLocks/>
          </p:cNvSpPr>
          <p:nvPr/>
        </p:nvSpPr>
        <p:spPr>
          <a:xfrm>
            <a:off x="457200" y="981796"/>
            <a:ext cx="8180821" cy="503014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l">
              <a:buFont typeface="+mj-lt"/>
              <a:buAutoNum type="arabicPeriod"/>
            </a:pPr>
            <a:r>
              <a:rPr lang="en-US" sz="2200">
                <a:solidFill>
                  <a:srgbClr val="000000"/>
                </a:solidFill>
              </a:rPr>
              <a:t>Diet record</a:t>
            </a:r>
          </a:p>
          <a:p>
            <a:pPr marL="342900" indent="-342900" algn="l">
              <a:buFont typeface="+mj-lt"/>
              <a:buAutoNum type="arabicPeriod"/>
            </a:pPr>
            <a:endParaRPr lang="en-US" sz="2200">
              <a:solidFill>
                <a:srgbClr val="000000"/>
              </a:solidFill>
            </a:endParaRPr>
          </a:p>
          <a:p>
            <a:pPr marL="342900" indent="-342900" algn="l">
              <a:buFont typeface="+mj-lt"/>
              <a:buAutoNum type="arabicPeriod"/>
            </a:pPr>
            <a:r>
              <a:rPr lang="en-US" sz="2200">
                <a:solidFill>
                  <a:srgbClr val="000000"/>
                </a:solidFill>
              </a:rPr>
              <a:t>24-hour dietary recall</a:t>
            </a:r>
          </a:p>
          <a:p>
            <a:pPr marL="342900" indent="-342900" algn="l">
              <a:buFont typeface="+mj-lt"/>
              <a:buAutoNum type="arabicPeriod"/>
            </a:pPr>
            <a:endParaRPr lang="en-US" sz="2200">
              <a:solidFill>
                <a:srgbClr val="000000"/>
              </a:solidFill>
            </a:endParaRPr>
          </a:p>
          <a:p>
            <a:pPr marL="342900" indent="-342900" algn="l">
              <a:buFont typeface="+mj-lt"/>
              <a:buAutoNum type="arabicPeriod"/>
            </a:pPr>
            <a:r>
              <a:rPr lang="en-US" sz="2200">
                <a:solidFill>
                  <a:srgbClr val="000000"/>
                </a:solidFill>
              </a:rPr>
              <a:t>Food frequency questionnaire (FFQ)</a:t>
            </a:r>
          </a:p>
        </p:txBody>
      </p:sp>
      <p:sp>
        <p:nvSpPr>
          <p:cNvPr id="2" name="Slide Number Placeholder 1">
            <a:extLst>
              <a:ext uri="{FF2B5EF4-FFF2-40B4-BE49-F238E27FC236}">
                <a16:creationId xmlns:a16="http://schemas.microsoft.com/office/drawing/2014/main" id="{94E1B124-9484-5346-812A-F8288AD52C0F}"/>
              </a:ext>
            </a:extLst>
          </p:cNvPr>
          <p:cNvSpPr>
            <a:spLocks noGrp="1"/>
          </p:cNvSpPr>
          <p:nvPr>
            <p:ph type="sldNum" sz="quarter" idx="12"/>
          </p:nvPr>
        </p:nvSpPr>
        <p:spPr/>
        <p:txBody>
          <a:bodyPr/>
          <a:lstStyle/>
          <a:p>
            <a:fld id="{0AF61714-15FE-B440-91C1-B7D90E53E1C5}" type="slidenum">
              <a:rPr lang="en-US" smtClean="0"/>
              <a:t>36</a:t>
            </a:fld>
            <a:endParaRPr lang="en-US"/>
          </a:p>
        </p:txBody>
      </p:sp>
    </p:spTree>
    <p:extLst>
      <p:ext uri="{BB962C8B-B14F-4D97-AF65-F5344CB8AC3E}">
        <p14:creationId xmlns:p14="http://schemas.microsoft.com/office/powerpoint/2010/main" val="3485755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709660" cy="492443"/>
          </a:xfrm>
          <a:prstGeom prst="rect">
            <a:avLst/>
          </a:prstGeom>
          <a:noFill/>
        </p:spPr>
        <p:txBody>
          <a:bodyPr wrap="none" rtlCol="0">
            <a:spAutoFit/>
          </a:bodyPr>
          <a:lstStyle/>
          <a:p>
            <a:r>
              <a:rPr lang="en-US" sz="2600"/>
              <a:t>Diet record</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sp>
        <p:nvSpPr>
          <p:cNvPr id="14" name="Content Placeholder 2"/>
          <p:cNvSpPr txBox="1">
            <a:spLocks/>
          </p:cNvSpPr>
          <p:nvPr/>
        </p:nvSpPr>
        <p:spPr>
          <a:xfrm>
            <a:off x="331919" y="1124527"/>
            <a:ext cx="8180821" cy="485348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a:solidFill>
                  <a:srgbClr val="000000"/>
                </a:solidFill>
              </a:rPr>
              <a:t>Objective </a:t>
            </a:r>
          </a:p>
          <a:p>
            <a:pPr marL="342900" indent="-342900" algn="l">
              <a:buFont typeface="Arial" panose="020B0604020202020204" pitchFamily="34" charset="0"/>
              <a:buChar char="•"/>
            </a:pPr>
            <a:r>
              <a:rPr lang="en-US" sz="2200">
                <a:solidFill>
                  <a:srgbClr val="000000"/>
                </a:solidFill>
              </a:rPr>
              <a:t>Measure current diet</a:t>
            </a:r>
          </a:p>
          <a:p>
            <a:pPr marL="342900" indent="-342900" algn="l">
              <a:buFont typeface="Arial" panose="020B0604020202020204" pitchFamily="34" charset="0"/>
              <a:buChar char="•"/>
            </a:pPr>
            <a:r>
              <a:rPr lang="en-US" sz="2200">
                <a:solidFill>
                  <a:srgbClr val="000000"/>
                </a:solidFill>
              </a:rPr>
              <a:t>Monitor compliance to dietary intervention</a:t>
            </a:r>
          </a:p>
          <a:p>
            <a:pPr marL="342900" indent="-342900" algn="l">
              <a:buFont typeface="Arial" panose="020B0604020202020204" pitchFamily="34" charset="0"/>
              <a:buChar char="•"/>
            </a:pPr>
            <a:r>
              <a:rPr lang="en-US" sz="2200">
                <a:solidFill>
                  <a:srgbClr val="000000"/>
                </a:solidFill>
              </a:rPr>
              <a:t>Validate other dietary assessment methods -  gold standard</a:t>
            </a:r>
          </a:p>
          <a:p>
            <a:pPr marL="342900" indent="-342900" algn="l">
              <a:buFont typeface="Arial" panose="020B0604020202020204" pitchFamily="34" charset="0"/>
              <a:buChar char="•"/>
            </a:pPr>
            <a:endParaRPr lang="en-US" sz="2200" b="1">
              <a:solidFill>
                <a:srgbClr val="000000"/>
              </a:solidFill>
            </a:endParaRPr>
          </a:p>
          <a:p>
            <a:pPr algn="l"/>
            <a:r>
              <a:rPr lang="en-US" sz="2200" b="1">
                <a:solidFill>
                  <a:srgbClr val="000000"/>
                </a:solidFill>
              </a:rPr>
              <a:t>Structure </a:t>
            </a:r>
          </a:p>
          <a:p>
            <a:pPr marL="342900" indent="-342900" algn="l">
              <a:buFont typeface="Arial"/>
              <a:buChar char="•"/>
            </a:pPr>
            <a:r>
              <a:rPr lang="en-US" sz="2200">
                <a:solidFill>
                  <a:srgbClr val="000000"/>
                </a:solidFill>
              </a:rPr>
              <a:t>Record all foods and beverages consumed over a period of time (e.g. 7 days).</a:t>
            </a:r>
          </a:p>
          <a:p>
            <a:pPr marL="342900" indent="-342900" algn="l">
              <a:buFont typeface="Arial"/>
              <a:buChar char="•"/>
            </a:pPr>
            <a:r>
              <a:rPr lang="en-US" sz="2200">
                <a:solidFill>
                  <a:srgbClr val="000000"/>
                </a:solidFill>
              </a:rPr>
              <a:t>Detailed description of food, preparation method and quantities required. </a:t>
            </a:r>
          </a:p>
          <a:p>
            <a:pPr marL="342900" indent="-342900" algn="l">
              <a:buFont typeface="Arial"/>
              <a:buChar char="•"/>
            </a:pPr>
            <a:r>
              <a:rPr lang="en-US" sz="2200">
                <a:solidFill>
                  <a:srgbClr val="000000"/>
                </a:solidFill>
              </a:rPr>
              <a:t>Quantities are assessed by actual weighing and volume measurements. Estimation is assisted by photographs. </a:t>
            </a:r>
          </a:p>
        </p:txBody>
      </p:sp>
      <p:sp>
        <p:nvSpPr>
          <p:cNvPr id="2" name="Slide Number Placeholder 1">
            <a:extLst>
              <a:ext uri="{FF2B5EF4-FFF2-40B4-BE49-F238E27FC236}">
                <a16:creationId xmlns:a16="http://schemas.microsoft.com/office/drawing/2014/main" id="{5E0D4B7D-52DB-E04B-AAEC-1DBA80BC16B3}"/>
              </a:ext>
            </a:extLst>
          </p:cNvPr>
          <p:cNvSpPr>
            <a:spLocks noGrp="1"/>
          </p:cNvSpPr>
          <p:nvPr>
            <p:ph type="sldNum" sz="quarter" idx="12"/>
          </p:nvPr>
        </p:nvSpPr>
        <p:spPr/>
        <p:txBody>
          <a:bodyPr/>
          <a:lstStyle/>
          <a:p>
            <a:fld id="{0AF61714-15FE-B440-91C1-B7D90E53E1C5}" type="slidenum">
              <a:rPr lang="en-US" smtClean="0"/>
              <a:t>37</a:t>
            </a:fld>
            <a:endParaRPr lang="en-US"/>
          </a:p>
        </p:txBody>
      </p:sp>
      <p:sp>
        <p:nvSpPr>
          <p:cNvPr id="3" name="TextBox 2">
            <a:extLst>
              <a:ext uri="{FF2B5EF4-FFF2-40B4-BE49-F238E27FC236}">
                <a16:creationId xmlns:a16="http://schemas.microsoft.com/office/drawing/2014/main" id="{9323416B-453A-365D-B144-9B10F51F1CEA}"/>
              </a:ext>
            </a:extLst>
          </p:cNvPr>
          <p:cNvSpPr txBox="1"/>
          <p:nvPr/>
        </p:nvSpPr>
        <p:spPr>
          <a:xfrm>
            <a:off x="6368902" y="6381799"/>
            <a:ext cx="1967024" cy="307777"/>
          </a:xfrm>
          <a:prstGeom prst="rect">
            <a:avLst/>
          </a:prstGeom>
          <a:noFill/>
        </p:spPr>
        <p:txBody>
          <a:bodyPr wrap="square" rtlCol="0">
            <a:spAutoFit/>
          </a:bodyPr>
          <a:lstStyle/>
          <a:p>
            <a:r>
              <a:rPr lang="en-US" sz="1400"/>
              <a:t>Bailey et al 2021</a:t>
            </a:r>
          </a:p>
        </p:txBody>
      </p:sp>
    </p:spTree>
    <p:extLst>
      <p:ext uri="{BB962C8B-B14F-4D97-AF65-F5344CB8AC3E}">
        <p14:creationId xmlns:p14="http://schemas.microsoft.com/office/powerpoint/2010/main" val="2445505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759101" cy="492443"/>
          </a:xfrm>
          <a:prstGeom prst="rect">
            <a:avLst/>
          </a:prstGeom>
          <a:noFill/>
        </p:spPr>
        <p:txBody>
          <a:bodyPr wrap="none" rtlCol="0">
            <a:spAutoFit/>
          </a:bodyPr>
          <a:lstStyle/>
          <a:p>
            <a:r>
              <a:rPr lang="en-US" sz="2600"/>
              <a:t>Diet record sample</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pic>
        <p:nvPicPr>
          <p:cNvPr id="2" name="Picture 1"/>
          <p:cNvPicPr>
            <a:picLocks noChangeAspect="1"/>
          </p:cNvPicPr>
          <p:nvPr/>
        </p:nvPicPr>
        <p:blipFill>
          <a:blip r:embed="rId3"/>
          <a:stretch>
            <a:fillRect/>
          </a:stretch>
        </p:blipFill>
        <p:spPr>
          <a:xfrm>
            <a:off x="683854" y="1020726"/>
            <a:ext cx="7412075" cy="4944139"/>
          </a:xfrm>
          <a:prstGeom prst="rect">
            <a:avLst/>
          </a:prstGeom>
        </p:spPr>
      </p:pic>
      <p:sp>
        <p:nvSpPr>
          <p:cNvPr id="3" name="Slide Number Placeholder 2">
            <a:extLst>
              <a:ext uri="{FF2B5EF4-FFF2-40B4-BE49-F238E27FC236}">
                <a16:creationId xmlns:a16="http://schemas.microsoft.com/office/drawing/2014/main" id="{42BD9811-D198-CF47-A4B2-449B34935051}"/>
              </a:ext>
            </a:extLst>
          </p:cNvPr>
          <p:cNvSpPr>
            <a:spLocks noGrp="1"/>
          </p:cNvSpPr>
          <p:nvPr>
            <p:ph type="sldNum" sz="quarter" idx="12"/>
          </p:nvPr>
        </p:nvSpPr>
        <p:spPr/>
        <p:txBody>
          <a:bodyPr/>
          <a:lstStyle/>
          <a:p>
            <a:fld id="{0AF61714-15FE-B440-91C1-B7D90E53E1C5}" type="slidenum">
              <a:rPr lang="en-US" smtClean="0"/>
              <a:t>38</a:t>
            </a:fld>
            <a:endParaRPr lang="en-US"/>
          </a:p>
        </p:txBody>
      </p:sp>
    </p:spTree>
    <p:extLst>
      <p:ext uri="{BB962C8B-B14F-4D97-AF65-F5344CB8AC3E}">
        <p14:creationId xmlns:p14="http://schemas.microsoft.com/office/powerpoint/2010/main" val="2534367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709660" cy="492443"/>
          </a:xfrm>
          <a:prstGeom prst="rect">
            <a:avLst/>
          </a:prstGeom>
          <a:noFill/>
        </p:spPr>
        <p:txBody>
          <a:bodyPr wrap="none" rtlCol="0">
            <a:spAutoFit/>
          </a:bodyPr>
          <a:lstStyle/>
          <a:p>
            <a:r>
              <a:rPr lang="en-US" sz="2600"/>
              <a:t>Diet record</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graphicFrame>
        <p:nvGraphicFramePr>
          <p:cNvPr id="12" name="Table 11"/>
          <p:cNvGraphicFramePr>
            <a:graphicFrameLocks noGrp="1"/>
          </p:cNvGraphicFramePr>
          <p:nvPr/>
        </p:nvGraphicFramePr>
        <p:xfrm>
          <a:off x="457200" y="1172617"/>
          <a:ext cx="8229600" cy="4541520"/>
        </p:xfrm>
        <a:graphic>
          <a:graphicData uri="http://schemas.openxmlformats.org/drawingml/2006/table">
            <a:tbl>
              <a:tblPr firstRow="1" bandRow="1">
                <a:tableStyleId>{2D5ABB26-0587-4C30-8999-92F81FD0307C}</a:tableStyleId>
              </a:tblPr>
              <a:tblGrid>
                <a:gridCol w="3930380">
                  <a:extLst>
                    <a:ext uri="{9D8B030D-6E8A-4147-A177-3AD203B41FA5}">
                      <a16:colId xmlns:a16="http://schemas.microsoft.com/office/drawing/2014/main" val="20000"/>
                    </a:ext>
                  </a:extLst>
                </a:gridCol>
                <a:gridCol w="372047">
                  <a:extLst>
                    <a:ext uri="{9D8B030D-6E8A-4147-A177-3AD203B41FA5}">
                      <a16:colId xmlns:a16="http://schemas.microsoft.com/office/drawing/2014/main" val="20001"/>
                    </a:ext>
                  </a:extLst>
                </a:gridCol>
                <a:gridCol w="3927173">
                  <a:extLst>
                    <a:ext uri="{9D8B030D-6E8A-4147-A177-3AD203B41FA5}">
                      <a16:colId xmlns:a16="http://schemas.microsoft.com/office/drawing/2014/main" val="20002"/>
                    </a:ext>
                  </a:extLst>
                </a:gridCol>
              </a:tblGrid>
              <a:tr h="370840">
                <a:tc>
                  <a:txBody>
                    <a:bodyPr/>
                    <a:lstStyle/>
                    <a:p>
                      <a:pPr algn="ctr"/>
                      <a:r>
                        <a:rPr lang="en-US" sz="220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220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285750" indent="-285750">
                        <a:buFont typeface="Arial"/>
                        <a:buChar char="•"/>
                      </a:pPr>
                      <a:r>
                        <a:rPr lang="en-US" sz="2200"/>
                        <a:t>Quantitatively accurate</a:t>
                      </a:r>
                    </a:p>
                    <a:p>
                      <a:pPr marL="285750" indent="-285750">
                        <a:buFont typeface="Arial"/>
                        <a:buChar char="•"/>
                      </a:pPr>
                      <a:r>
                        <a:rPr lang="en-US" sz="2200"/>
                        <a:t>Memory not required</a:t>
                      </a:r>
                    </a:p>
                    <a:p>
                      <a:pPr marL="285750" indent="-285750">
                        <a:buFont typeface="Arial"/>
                        <a:buChar char="•"/>
                      </a:pPr>
                      <a:r>
                        <a:rPr lang="en-US" sz="2200"/>
                        <a:t>Very detailed</a:t>
                      </a:r>
                      <a:r>
                        <a:rPr lang="en-US" sz="2200" baseline="0"/>
                        <a:t>, gives most complete data, less likely to omit food</a:t>
                      </a:r>
                    </a:p>
                    <a:p>
                      <a:pPr marL="285750" indent="-285750">
                        <a:buFont typeface="Arial"/>
                        <a:buChar char="•"/>
                      </a:pPr>
                      <a:r>
                        <a:rPr lang="en-US" sz="2200" baseline="0"/>
                        <a:t>Often regarded as the “gold standard”</a:t>
                      </a:r>
                      <a:endParaRPr lang="en-US" sz="2200"/>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220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a:buChar char="•"/>
                      </a:pPr>
                      <a:r>
                        <a:rPr lang="en-US" sz="2200"/>
                        <a:t>Requires substantial training of participants. </a:t>
                      </a:r>
                    </a:p>
                    <a:p>
                      <a:pPr marL="285750" indent="-285750">
                        <a:buFont typeface="Arial"/>
                        <a:buChar char="•"/>
                      </a:pPr>
                      <a:r>
                        <a:rPr lang="en-US" sz="2200"/>
                        <a:t>Requires literacy</a:t>
                      </a:r>
                      <a:r>
                        <a:rPr lang="en-US" sz="2200" baseline="0"/>
                        <a:t> and motivation</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lang="en-US" sz="2200" baseline="0"/>
                        <a:t>Participants may not record right away</a:t>
                      </a:r>
                      <a:endParaRPr lang="en-US" sz="2200"/>
                    </a:p>
                    <a:p>
                      <a:pPr marL="285750" indent="-285750">
                        <a:buFont typeface="Arial"/>
                        <a:buChar char="•"/>
                      </a:pPr>
                      <a:r>
                        <a:rPr lang="en-US" sz="2200" baseline="0"/>
                        <a:t>Creates a burden on participants, e.g. fatigue and lack of cooperation</a:t>
                      </a:r>
                    </a:p>
                    <a:p>
                      <a:pPr marL="285750" indent="-285750">
                        <a:buFont typeface="Arial"/>
                        <a:buChar char="•"/>
                      </a:pPr>
                      <a:r>
                        <a:rPr lang="en-US" sz="2200" baseline="0"/>
                        <a:t>Creates costly data processing</a:t>
                      </a:r>
                    </a:p>
                    <a:p>
                      <a:pPr marL="285750" indent="-285750">
                        <a:buFont typeface="Arial"/>
                        <a:buChar char="•"/>
                      </a:pPr>
                      <a:r>
                        <a:rPr lang="en-US" sz="2200" baseline="0"/>
                        <a:t>May alter usual eating habits</a:t>
                      </a:r>
                    </a:p>
                    <a:p>
                      <a:pPr marL="285750" indent="-285750">
                        <a:buFont typeface="Arial"/>
                        <a:buChar char="•"/>
                      </a:pPr>
                      <a:r>
                        <a:rPr lang="en-US" sz="2200" baseline="0"/>
                        <a:t>High cost</a:t>
                      </a:r>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EE7E3035-A2C6-D840-8A88-49FD743E05A5}"/>
              </a:ext>
            </a:extLst>
          </p:cNvPr>
          <p:cNvSpPr>
            <a:spLocks noGrp="1"/>
          </p:cNvSpPr>
          <p:nvPr>
            <p:ph type="sldNum" sz="quarter" idx="12"/>
          </p:nvPr>
        </p:nvSpPr>
        <p:spPr/>
        <p:txBody>
          <a:bodyPr/>
          <a:lstStyle/>
          <a:p>
            <a:fld id="{0AF61714-15FE-B440-91C1-B7D90E53E1C5}" type="slidenum">
              <a:rPr lang="en-US" smtClean="0"/>
              <a:t>39</a:t>
            </a:fld>
            <a:endParaRPr lang="en-US"/>
          </a:p>
        </p:txBody>
      </p:sp>
      <p:sp>
        <p:nvSpPr>
          <p:cNvPr id="3" name="TextBox 2">
            <a:extLst>
              <a:ext uri="{FF2B5EF4-FFF2-40B4-BE49-F238E27FC236}">
                <a16:creationId xmlns:a16="http://schemas.microsoft.com/office/drawing/2014/main" id="{00DE7FED-684E-2A04-DCE6-1D86B6746E42}"/>
              </a:ext>
            </a:extLst>
          </p:cNvPr>
          <p:cNvSpPr txBox="1"/>
          <p:nvPr/>
        </p:nvSpPr>
        <p:spPr>
          <a:xfrm>
            <a:off x="6368902" y="6381799"/>
            <a:ext cx="1967024" cy="307777"/>
          </a:xfrm>
          <a:prstGeom prst="rect">
            <a:avLst/>
          </a:prstGeom>
          <a:noFill/>
        </p:spPr>
        <p:txBody>
          <a:bodyPr wrap="square" rtlCol="0">
            <a:spAutoFit/>
          </a:bodyPr>
          <a:lstStyle/>
          <a:p>
            <a:r>
              <a:rPr lang="en-US" sz="1400"/>
              <a:t>Bailey et al 2021</a:t>
            </a:r>
          </a:p>
        </p:txBody>
      </p:sp>
    </p:spTree>
    <p:extLst>
      <p:ext uri="{BB962C8B-B14F-4D97-AF65-F5344CB8AC3E}">
        <p14:creationId xmlns:p14="http://schemas.microsoft.com/office/powerpoint/2010/main" val="287720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4C85-EE85-AC81-A301-57CEE89440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478C09-9A95-16CE-4E5E-580A357D2A0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6A29484-5201-981F-2088-1327AE87E02D}"/>
              </a:ext>
            </a:extLst>
          </p:cNvPr>
          <p:cNvSpPr>
            <a:spLocks noGrp="1"/>
          </p:cNvSpPr>
          <p:nvPr>
            <p:ph type="sldNum" sz="quarter" idx="12"/>
          </p:nvPr>
        </p:nvSpPr>
        <p:spPr/>
        <p:txBody>
          <a:bodyPr/>
          <a:lstStyle/>
          <a:p>
            <a:fld id="{0AF61714-15FE-B440-91C1-B7D90E53E1C5}" type="slidenum">
              <a:rPr lang="en-US" smtClean="0"/>
              <a:t>4</a:t>
            </a:fld>
            <a:endParaRPr lang="en-US"/>
          </a:p>
        </p:txBody>
      </p:sp>
      <p:pic>
        <p:nvPicPr>
          <p:cNvPr id="3074" name="Picture 2">
            <a:extLst>
              <a:ext uri="{FF2B5EF4-FFF2-40B4-BE49-F238E27FC236}">
                <a16:creationId xmlns:a16="http://schemas.microsoft.com/office/drawing/2014/main" id="{E2C42C4D-3831-7391-5DAA-0B5C5B1E8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7102"/>
            <a:ext cx="9144000" cy="5156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76185EE-DD3F-0DDC-9478-A85C9D58D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72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744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072234" cy="492443"/>
          </a:xfrm>
          <a:prstGeom prst="rect">
            <a:avLst/>
          </a:prstGeom>
          <a:noFill/>
        </p:spPr>
        <p:txBody>
          <a:bodyPr wrap="none" rtlCol="0">
            <a:spAutoFit/>
          </a:bodyPr>
          <a:lstStyle/>
          <a:p>
            <a:r>
              <a:rPr lang="en-US" sz="2600"/>
              <a:t>24-hour recall</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sp>
        <p:nvSpPr>
          <p:cNvPr id="14" name="Content Placeholder 2"/>
          <p:cNvSpPr txBox="1">
            <a:spLocks/>
          </p:cNvSpPr>
          <p:nvPr/>
        </p:nvSpPr>
        <p:spPr>
          <a:xfrm>
            <a:off x="457200" y="981796"/>
            <a:ext cx="8180821" cy="503014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a:solidFill>
                  <a:srgbClr val="000000"/>
                </a:solidFill>
              </a:rPr>
              <a:t>Objective </a:t>
            </a:r>
          </a:p>
          <a:p>
            <a:pPr marL="342900" indent="-342900" algn="l">
              <a:buFont typeface="Arial" panose="020B0604020202020204" pitchFamily="34" charset="0"/>
              <a:buChar char="•"/>
            </a:pPr>
            <a:r>
              <a:rPr lang="en-US" sz="2200">
                <a:solidFill>
                  <a:srgbClr val="000000"/>
                </a:solidFill>
              </a:rPr>
              <a:t>Measure current average diet of a group or population</a:t>
            </a:r>
          </a:p>
          <a:p>
            <a:pPr marL="342900" indent="-342900" algn="l">
              <a:buFont typeface="Arial" panose="020B0604020202020204" pitchFamily="34" charset="0"/>
              <a:buChar char="•"/>
            </a:pPr>
            <a:r>
              <a:rPr lang="en-US" sz="2200">
                <a:solidFill>
                  <a:srgbClr val="000000"/>
                </a:solidFill>
              </a:rPr>
              <a:t>Assesses mean nutrient intake</a:t>
            </a:r>
          </a:p>
          <a:p>
            <a:pPr marL="342900" indent="-342900" algn="l">
              <a:buFont typeface="Arial" panose="020B0604020202020204" pitchFamily="34" charset="0"/>
              <a:buChar char="•"/>
            </a:pPr>
            <a:r>
              <a:rPr lang="en-US" sz="2200">
                <a:solidFill>
                  <a:srgbClr val="000000"/>
                </a:solidFill>
              </a:rPr>
              <a:t>Compare intake with recommendations</a:t>
            </a:r>
          </a:p>
          <a:p>
            <a:pPr algn="l"/>
            <a:endParaRPr lang="en-US" sz="2200" b="1">
              <a:solidFill>
                <a:srgbClr val="000000"/>
              </a:solidFill>
            </a:endParaRPr>
          </a:p>
          <a:p>
            <a:pPr algn="l"/>
            <a:r>
              <a:rPr lang="en-US" sz="2200" b="1">
                <a:solidFill>
                  <a:srgbClr val="000000"/>
                </a:solidFill>
              </a:rPr>
              <a:t>Structure </a:t>
            </a:r>
          </a:p>
          <a:p>
            <a:pPr marL="342900" indent="-342900" algn="l">
              <a:buFont typeface="Arial" panose="020B0604020202020204" pitchFamily="34" charset="0"/>
              <a:buChar char="•"/>
            </a:pPr>
            <a:r>
              <a:rPr lang="en-US" sz="2200">
                <a:solidFill>
                  <a:srgbClr val="000000"/>
                </a:solidFill>
              </a:rPr>
              <a:t>Recall and report food and beverage intake in preceding 24 hours</a:t>
            </a:r>
          </a:p>
          <a:p>
            <a:pPr marL="342900" indent="-342900" algn="l">
              <a:buFont typeface="Arial" panose="020B0604020202020204" pitchFamily="34" charset="0"/>
              <a:buChar char="•"/>
            </a:pPr>
            <a:endParaRPr lang="en-US" sz="2200">
              <a:solidFill>
                <a:srgbClr val="000000"/>
              </a:solidFill>
            </a:endParaRPr>
          </a:p>
        </p:txBody>
      </p:sp>
      <p:sp>
        <p:nvSpPr>
          <p:cNvPr id="2" name="Slide Number Placeholder 1">
            <a:extLst>
              <a:ext uri="{FF2B5EF4-FFF2-40B4-BE49-F238E27FC236}">
                <a16:creationId xmlns:a16="http://schemas.microsoft.com/office/drawing/2014/main" id="{9991AE54-EAD3-CB44-BF34-E0F2AEED3ECA}"/>
              </a:ext>
            </a:extLst>
          </p:cNvPr>
          <p:cNvSpPr>
            <a:spLocks noGrp="1"/>
          </p:cNvSpPr>
          <p:nvPr>
            <p:ph type="sldNum" sz="quarter" idx="12"/>
          </p:nvPr>
        </p:nvSpPr>
        <p:spPr/>
        <p:txBody>
          <a:bodyPr/>
          <a:lstStyle/>
          <a:p>
            <a:fld id="{0AF61714-15FE-B440-91C1-B7D90E53E1C5}" type="slidenum">
              <a:rPr lang="en-US" smtClean="0"/>
              <a:t>40</a:t>
            </a:fld>
            <a:endParaRPr lang="en-US"/>
          </a:p>
        </p:txBody>
      </p:sp>
      <p:sp>
        <p:nvSpPr>
          <p:cNvPr id="3" name="TextBox 2">
            <a:extLst>
              <a:ext uri="{FF2B5EF4-FFF2-40B4-BE49-F238E27FC236}">
                <a16:creationId xmlns:a16="http://schemas.microsoft.com/office/drawing/2014/main" id="{78112FEE-03BA-0757-DBFA-59F5852F0551}"/>
              </a:ext>
            </a:extLst>
          </p:cNvPr>
          <p:cNvSpPr txBox="1"/>
          <p:nvPr/>
        </p:nvSpPr>
        <p:spPr>
          <a:xfrm>
            <a:off x="6368902" y="6381799"/>
            <a:ext cx="1967024" cy="307777"/>
          </a:xfrm>
          <a:prstGeom prst="rect">
            <a:avLst/>
          </a:prstGeom>
          <a:noFill/>
        </p:spPr>
        <p:txBody>
          <a:bodyPr wrap="square" rtlCol="0">
            <a:spAutoFit/>
          </a:bodyPr>
          <a:lstStyle/>
          <a:p>
            <a:r>
              <a:rPr lang="en-US" sz="1400"/>
              <a:t>Bailey et al 2021</a:t>
            </a:r>
          </a:p>
        </p:txBody>
      </p:sp>
    </p:spTree>
    <p:extLst>
      <p:ext uri="{BB962C8B-B14F-4D97-AF65-F5344CB8AC3E}">
        <p14:creationId xmlns:p14="http://schemas.microsoft.com/office/powerpoint/2010/main" val="3256308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072234" cy="492443"/>
          </a:xfrm>
          <a:prstGeom prst="rect">
            <a:avLst/>
          </a:prstGeom>
          <a:noFill/>
        </p:spPr>
        <p:txBody>
          <a:bodyPr wrap="none" rtlCol="0">
            <a:spAutoFit/>
          </a:bodyPr>
          <a:lstStyle/>
          <a:p>
            <a:r>
              <a:rPr lang="en-US" sz="2600"/>
              <a:t>24-hour recall</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graphicFrame>
        <p:nvGraphicFramePr>
          <p:cNvPr id="12" name="Table 11"/>
          <p:cNvGraphicFramePr>
            <a:graphicFrameLocks noGrp="1"/>
          </p:cNvGraphicFramePr>
          <p:nvPr/>
        </p:nvGraphicFramePr>
        <p:xfrm>
          <a:off x="457200" y="707589"/>
          <a:ext cx="8474149" cy="5958840"/>
        </p:xfrm>
        <a:graphic>
          <a:graphicData uri="http://schemas.openxmlformats.org/drawingml/2006/table">
            <a:tbl>
              <a:tblPr firstRow="1" bandRow="1">
                <a:tableStyleId>{2D5ABB26-0587-4C30-8999-92F81FD0307C}</a:tableStyleId>
              </a:tblPr>
              <a:tblGrid>
                <a:gridCol w="4027684">
                  <a:extLst>
                    <a:ext uri="{9D8B030D-6E8A-4147-A177-3AD203B41FA5}">
                      <a16:colId xmlns:a16="http://schemas.microsoft.com/office/drawing/2014/main" val="20000"/>
                    </a:ext>
                  </a:extLst>
                </a:gridCol>
                <a:gridCol w="235364">
                  <a:extLst>
                    <a:ext uri="{9D8B030D-6E8A-4147-A177-3AD203B41FA5}">
                      <a16:colId xmlns:a16="http://schemas.microsoft.com/office/drawing/2014/main" val="20001"/>
                    </a:ext>
                  </a:extLst>
                </a:gridCol>
                <a:gridCol w="4211101">
                  <a:extLst>
                    <a:ext uri="{9D8B030D-6E8A-4147-A177-3AD203B41FA5}">
                      <a16:colId xmlns:a16="http://schemas.microsoft.com/office/drawing/2014/main" val="20002"/>
                    </a:ext>
                  </a:extLst>
                </a:gridCol>
              </a:tblGrid>
              <a:tr h="419546">
                <a:tc>
                  <a:txBody>
                    <a:bodyPr/>
                    <a:lstStyle/>
                    <a:p>
                      <a:pPr algn="ctr"/>
                      <a:r>
                        <a:rPr lang="en-US" sz="220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220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4894741">
                <a:tc>
                  <a:txBody>
                    <a:bodyPr/>
                    <a:lstStyle/>
                    <a:p>
                      <a:pPr marL="285750" indent="-285750">
                        <a:buFont typeface="Arial"/>
                        <a:buChar char="•"/>
                      </a:pPr>
                      <a:r>
                        <a:rPr lang="en-US" sz="2100" baseline="0"/>
                        <a:t>Quick and easy to administer.</a:t>
                      </a:r>
                    </a:p>
                    <a:p>
                      <a:pPr marL="285750" indent="-285750">
                        <a:buFont typeface="Arial"/>
                        <a:buChar char="•"/>
                      </a:pPr>
                      <a:r>
                        <a:rPr lang="en-US" sz="2100" baseline="0"/>
                        <a:t>Multiple ways to administer: in person, on the phone, web, etc.</a:t>
                      </a:r>
                    </a:p>
                    <a:p>
                      <a:pPr marL="285750" indent="-285750">
                        <a:buFont typeface="Arial"/>
                        <a:buChar char="•"/>
                      </a:pPr>
                      <a:r>
                        <a:rPr lang="en-US" sz="2100" baseline="0"/>
                        <a:t>Small respondent burden. </a:t>
                      </a:r>
                    </a:p>
                    <a:p>
                      <a:pPr marL="285750" indent="-285750">
                        <a:buFont typeface="Arial"/>
                        <a:buChar char="•"/>
                      </a:pPr>
                      <a:r>
                        <a:rPr lang="en-US" sz="2100" baseline="0"/>
                        <a:t>Literacy is not required if interviewer administered.</a:t>
                      </a:r>
                    </a:p>
                    <a:p>
                      <a:pPr marL="285750" indent="-285750">
                        <a:buFont typeface="Arial"/>
                        <a:buChar char="•"/>
                      </a:pPr>
                      <a:r>
                        <a:rPr lang="en-US" sz="2100" baseline="0"/>
                        <a:t>No restrictions on foods that can be reported.</a:t>
                      </a:r>
                    </a:p>
                    <a:p>
                      <a:pPr marL="285750" indent="-285750">
                        <a:buFont typeface="Arial"/>
                        <a:buChar char="•"/>
                      </a:pPr>
                      <a:r>
                        <a:rPr lang="en-US" sz="2100" baseline="0"/>
                        <a:t>Long-term memory not required.</a:t>
                      </a:r>
                    </a:p>
                    <a:p>
                      <a:pPr marL="285750" indent="-285750">
                        <a:buFont typeface="Arial"/>
                        <a:buChar char="•"/>
                      </a:pPr>
                      <a:r>
                        <a:rPr lang="en-US" sz="2100" baseline="0"/>
                        <a:t>Does not interfere with eating behavior.</a:t>
                      </a:r>
                      <a:endParaRPr lang="en-US" sz="2100"/>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210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a:buChar char="•"/>
                      </a:pPr>
                      <a:r>
                        <a:rPr lang="en-US" sz="2100"/>
                        <a:t>Requires a well-trained interviewer. </a:t>
                      </a:r>
                    </a:p>
                    <a:p>
                      <a:pPr marL="285750" indent="-285750">
                        <a:buFont typeface="Arial"/>
                        <a:buChar char="•"/>
                      </a:pPr>
                      <a:r>
                        <a:rPr lang="en-US" sz="2100"/>
                        <a:t>Relies on accurate memory.</a:t>
                      </a:r>
                      <a:r>
                        <a:rPr lang="en-US" sz="2100" baseline="0"/>
                        <a:t> Can result in measurement error, e.g. recall bias.</a:t>
                      </a:r>
                    </a:p>
                    <a:p>
                      <a:pPr marL="285750" indent="-285750">
                        <a:buFont typeface="Arial"/>
                        <a:buChar char="•"/>
                      </a:pPr>
                      <a:r>
                        <a:rPr lang="en-US" sz="2100" baseline="0"/>
                        <a:t>Subject may selectively recall foods and exclude those considered “bad”.</a:t>
                      </a:r>
                    </a:p>
                    <a:p>
                      <a:pPr marL="285750" indent="-285750">
                        <a:buFont typeface="Arial"/>
                        <a:buChar char="•"/>
                      </a:pPr>
                      <a:r>
                        <a:rPr lang="en-US" sz="2100" baseline="0"/>
                        <a:t>May need portion size aids to measure portion size accurately.</a:t>
                      </a:r>
                    </a:p>
                    <a:p>
                      <a:pPr marL="285750" indent="-285750">
                        <a:buFont typeface="Arial"/>
                        <a:buChar char="•"/>
                      </a:pPr>
                      <a:r>
                        <a:rPr lang="en-US" sz="2100" baseline="0"/>
                        <a:t>Subject to day-to-day variation: Unclear how many 24HR recalls are needed to represent the usual diet. </a:t>
                      </a:r>
                    </a:p>
                    <a:p>
                      <a:pPr marL="285750" indent="-285750">
                        <a:buFont typeface="Arial"/>
                        <a:buChar char="•"/>
                      </a:pPr>
                      <a:r>
                        <a:rPr lang="en-US" sz="2100" baseline="0"/>
                        <a:t>Seasonal variability can introduce  bias in the estimate of food and nutrient intakes</a:t>
                      </a:r>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98B0C44E-F6D4-FE41-9516-9EC8DC5D4973}"/>
              </a:ext>
            </a:extLst>
          </p:cNvPr>
          <p:cNvSpPr>
            <a:spLocks noGrp="1"/>
          </p:cNvSpPr>
          <p:nvPr>
            <p:ph type="sldNum" sz="quarter" idx="12"/>
          </p:nvPr>
        </p:nvSpPr>
        <p:spPr/>
        <p:txBody>
          <a:bodyPr/>
          <a:lstStyle/>
          <a:p>
            <a:fld id="{0AF61714-15FE-B440-91C1-B7D90E53E1C5}" type="slidenum">
              <a:rPr lang="en-US" smtClean="0"/>
              <a:t>41</a:t>
            </a:fld>
            <a:endParaRPr lang="en-US"/>
          </a:p>
        </p:txBody>
      </p:sp>
    </p:spTree>
    <p:extLst>
      <p:ext uri="{BB962C8B-B14F-4D97-AF65-F5344CB8AC3E}">
        <p14:creationId xmlns:p14="http://schemas.microsoft.com/office/powerpoint/2010/main" val="4182668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340571"/>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5053819" cy="492443"/>
          </a:xfrm>
          <a:prstGeom prst="rect">
            <a:avLst/>
          </a:prstGeom>
          <a:noFill/>
        </p:spPr>
        <p:txBody>
          <a:bodyPr wrap="none" rtlCol="0">
            <a:spAutoFit/>
          </a:bodyPr>
          <a:lstStyle/>
          <a:p>
            <a:r>
              <a:rPr lang="en-US" sz="2600"/>
              <a:t>Food frequency questionnaire (FFQ)</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sp>
        <p:nvSpPr>
          <p:cNvPr id="14" name="Content Placeholder 2"/>
          <p:cNvSpPr txBox="1">
            <a:spLocks/>
          </p:cNvSpPr>
          <p:nvPr/>
        </p:nvSpPr>
        <p:spPr>
          <a:xfrm>
            <a:off x="331919" y="1124527"/>
            <a:ext cx="8180821" cy="477043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a:solidFill>
                  <a:srgbClr val="000000"/>
                </a:solidFill>
              </a:rPr>
              <a:t>Objective</a:t>
            </a:r>
          </a:p>
          <a:p>
            <a:pPr marL="342900" indent="-342900" algn="l">
              <a:buFont typeface="Arial" panose="020B0604020202020204" pitchFamily="34" charset="0"/>
              <a:buChar char="•"/>
            </a:pPr>
            <a:r>
              <a:rPr lang="en-US" sz="2200">
                <a:solidFill>
                  <a:srgbClr val="000000"/>
                </a:solidFill>
              </a:rPr>
              <a:t>Measure usual intake, i.e. the average long-term diet</a:t>
            </a:r>
          </a:p>
          <a:p>
            <a:pPr marL="342900" indent="-342900" algn="l">
              <a:buFont typeface="Arial" panose="020B0604020202020204" pitchFamily="34" charset="0"/>
              <a:buChar char="•"/>
            </a:pPr>
            <a:r>
              <a:rPr lang="en-US" sz="2200">
                <a:solidFill>
                  <a:srgbClr val="000000"/>
                </a:solidFill>
              </a:rPr>
              <a:t>Measure individual nutrient and food intake</a:t>
            </a:r>
          </a:p>
          <a:p>
            <a:pPr marL="342900" indent="-342900" algn="l">
              <a:buFont typeface="Arial" panose="020B0604020202020204" pitchFamily="34" charset="0"/>
              <a:buChar char="•"/>
            </a:pPr>
            <a:r>
              <a:rPr lang="en-US" sz="2200">
                <a:solidFill>
                  <a:srgbClr val="000000"/>
                </a:solidFill>
              </a:rPr>
              <a:t>Relative ranking of intake is priority</a:t>
            </a:r>
          </a:p>
          <a:p>
            <a:pPr marL="342900" indent="-342900" algn="l">
              <a:buFont typeface="Arial" panose="020B0604020202020204" pitchFamily="34" charset="0"/>
              <a:buChar char="•"/>
            </a:pPr>
            <a:r>
              <a:rPr lang="en-US" sz="2200">
                <a:solidFill>
                  <a:srgbClr val="000000"/>
                </a:solidFill>
              </a:rPr>
              <a:t>Absolute measurement is best</a:t>
            </a:r>
          </a:p>
          <a:p>
            <a:pPr algn="l"/>
            <a:r>
              <a:rPr lang="en-US" sz="2200" b="1">
                <a:solidFill>
                  <a:srgbClr val="000000"/>
                </a:solidFill>
              </a:rPr>
              <a:t>Structure</a:t>
            </a:r>
          </a:p>
          <a:p>
            <a:pPr marL="342900" indent="-342900" algn="l">
              <a:buFont typeface="Arial"/>
              <a:buChar char="•"/>
            </a:pPr>
            <a:r>
              <a:rPr lang="en-US" sz="2200">
                <a:solidFill>
                  <a:srgbClr val="000000"/>
                </a:solidFill>
              </a:rPr>
              <a:t>Respondents are asked to record the frequency with which they consume the listed foods and beverages, including portion sizes during a period of time.</a:t>
            </a:r>
          </a:p>
          <a:p>
            <a:pPr marL="342900" indent="-342900" algn="l">
              <a:buFont typeface="Arial"/>
              <a:buChar char="•"/>
            </a:pPr>
            <a:r>
              <a:rPr lang="en-US" sz="2200">
                <a:solidFill>
                  <a:srgbClr val="000000"/>
                </a:solidFill>
              </a:rPr>
              <a:t>List includes foods that are consumed reasonably often, have substantial nutrient content, of specific interest, or whose intake varies between subjects. </a:t>
            </a:r>
          </a:p>
          <a:p>
            <a:pPr algn="l"/>
            <a:endParaRPr lang="en-US" sz="2200">
              <a:solidFill>
                <a:srgbClr val="000000"/>
              </a:solidFill>
            </a:endParaRPr>
          </a:p>
        </p:txBody>
      </p:sp>
      <p:sp>
        <p:nvSpPr>
          <p:cNvPr id="2" name="Slide Number Placeholder 1">
            <a:extLst>
              <a:ext uri="{FF2B5EF4-FFF2-40B4-BE49-F238E27FC236}">
                <a16:creationId xmlns:a16="http://schemas.microsoft.com/office/drawing/2014/main" id="{EAA478DB-41E1-0542-A6EF-257D530E9549}"/>
              </a:ext>
            </a:extLst>
          </p:cNvPr>
          <p:cNvSpPr>
            <a:spLocks noGrp="1"/>
          </p:cNvSpPr>
          <p:nvPr>
            <p:ph type="sldNum" sz="quarter" idx="12"/>
          </p:nvPr>
        </p:nvSpPr>
        <p:spPr/>
        <p:txBody>
          <a:bodyPr/>
          <a:lstStyle/>
          <a:p>
            <a:fld id="{0AF61714-15FE-B440-91C1-B7D90E53E1C5}" type="slidenum">
              <a:rPr lang="en-US" smtClean="0"/>
              <a:t>42</a:t>
            </a:fld>
            <a:endParaRPr lang="en-US"/>
          </a:p>
        </p:txBody>
      </p:sp>
      <p:sp>
        <p:nvSpPr>
          <p:cNvPr id="3" name="TextBox 2">
            <a:extLst>
              <a:ext uri="{FF2B5EF4-FFF2-40B4-BE49-F238E27FC236}">
                <a16:creationId xmlns:a16="http://schemas.microsoft.com/office/drawing/2014/main" id="{B3B4F77C-B797-4B2B-48FD-42D355800CC4}"/>
              </a:ext>
            </a:extLst>
          </p:cNvPr>
          <p:cNvSpPr txBox="1"/>
          <p:nvPr/>
        </p:nvSpPr>
        <p:spPr>
          <a:xfrm>
            <a:off x="6368902" y="6381799"/>
            <a:ext cx="1967024" cy="307777"/>
          </a:xfrm>
          <a:prstGeom prst="rect">
            <a:avLst/>
          </a:prstGeom>
          <a:noFill/>
        </p:spPr>
        <p:txBody>
          <a:bodyPr wrap="square" rtlCol="0">
            <a:spAutoFit/>
          </a:bodyPr>
          <a:lstStyle/>
          <a:p>
            <a:r>
              <a:rPr lang="en-US" sz="1400"/>
              <a:t>Bailey et al 2021</a:t>
            </a:r>
          </a:p>
        </p:txBody>
      </p:sp>
    </p:spTree>
    <p:extLst>
      <p:ext uri="{BB962C8B-B14F-4D97-AF65-F5344CB8AC3E}">
        <p14:creationId xmlns:p14="http://schemas.microsoft.com/office/powerpoint/2010/main" val="3962004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762277" cy="492443"/>
          </a:xfrm>
          <a:prstGeom prst="rect">
            <a:avLst/>
          </a:prstGeom>
          <a:noFill/>
        </p:spPr>
        <p:txBody>
          <a:bodyPr wrap="none" rtlCol="0">
            <a:spAutoFit/>
          </a:bodyPr>
          <a:lstStyle/>
          <a:p>
            <a:r>
              <a:rPr lang="en-US" sz="2600"/>
              <a:t>FFQ sample</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pic>
        <p:nvPicPr>
          <p:cNvPr id="2" name="Picture 1"/>
          <p:cNvPicPr>
            <a:picLocks noChangeAspect="1"/>
          </p:cNvPicPr>
          <p:nvPr/>
        </p:nvPicPr>
        <p:blipFill rotWithShape="1">
          <a:blip r:embed="rId3"/>
          <a:srcRect l="2728"/>
          <a:stretch/>
        </p:blipFill>
        <p:spPr>
          <a:xfrm>
            <a:off x="105793" y="1238612"/>
            <a:ext cx="8894528" cy="4380776"/>
          </a:xfrm>
          <a:prstGeom prst="rect">
            <a:avLst/>
          </a:prstGeom>
        </p:spPr>
      </p:pic>
      <p:sp>
        <p:nvSpPr>
          <p:cNvPr id="12" name="TextBox 11"/>
          <p:cNvSpPr txBox="1"/>
          <p:nvPr/>
        </p:nvSpPr>
        <p:spPr>
          <a:xfrm>
            <a:off x="6541938" y="6385157"/>
            <a:ext cx="1752979" cy="307777"/>
          </a:xfrm>
          <a:prstGeom prst="rect">
            <a:avLst/>
          </a:prstGeom>
          <a:noFill/>
        </p:spPr>
        <p:txBody>
          <a:bodyPr wrap="none" rtlCol="0">
            <a:spAutoFit/>
          </a:bodyPr>
          <a:lstStyle/>
          <a:p>
            <a:pPr algn="r"/>
            <a:r>
              <a:rPr lang="en-US" sz="1400">
                <a:latin typeface="Calibri"/>
                <a:cs typeface="Calibri"/>
              </a:rPr>
              <a:t>Citations: Willet 2007  </a:t>
            </a:r>
            <a:endParaRPr lang="en-US" sz="1400" i="1">
              <a:latin typeface="Calibri"/>
              <a:cs typeface="Calibri"/>
            </a:endParaRPr>
          </a:p>
        </p:txBody>
      </p:sp>
      <p:sp>
        <p:nvSpPr>
          <p:cNvPr id="3" name="Slide Number Placeholder 2">
            <a:extLst>
              <a:ext uri="{FF2B5EF4-FFF2-40B4-BE49-F238E27FC236}">
                <a16:creationId xmlns:a16="http://schemas.microsoft.com/office/drawing/2014/main" id="{9D6BB2F4-ED74-0142-AC8C-13424C32F3B3}"/>
              </a:ext>
            </a:extLst>
          </p:cNvPr>
          <p:cNvSpPr>
            <a:spLocks noGrp="1"/>
          </p:cNvSpPr>
          <p:nvPr>
            <p:ph type="sldNum" sz="quarter" idx="12"/>
          </p:nvPr>
        </p:nvSpPr>
        <p:spPr/>
        <p:txBody>
          <a:bodyPr/>
          <a:lstStyle/>
          <a:p>
            <a:fld id="{0AF61714-15FE-B440-91C1-B7D90E53E1C5}" type="slidenum">
              <a:rPr lang="en-US" smtClean="0"/>
              <a:t>43</a:t>
            </a:fld>
            <a:endParaRPr lang="en-US"/>
          </a:p>
        </p:txBody>
      </p:sp>
    </p:spTree>
    <p:extLst>
      <p:ext uri="{BB962C8B-B14F-4D97-AF65-F5344CB8AC3E}">
        <p14:creationId xmlns:p14="http://schemas.microsoft.com/office/powerpoint/2010/main" val="755713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259675" cy="492443"/>
          </a:xfrm>
          <a:prstGeom prst="rect">
            <a:avLst/>
          </a:prstGeom>
          <a:noFill/>
        </p:spPr>
        <p:txBody>
          <a:bodyPr wrap="none" rtlCol="0">
            <a:spAutoFit/>
          </a:bodyPr>
          <a:lstStyle/>
          <a:p>
            <a:r>
              <a:rPr lang="en-US" sz="2600"/>
              <a:t>Food frequency questionnaire</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graphicFrame>
        <p:nvGraphicFramePr>
          <p:cNvPr id="12" name="Table 11"/>
          <p:cNvGraphicFramePr>
            <a:graphicFrameLocks noGrp="1"/>
          </p:cNvGraphicFramePr>
          <p:nvPr/>
        </p:nvGraphicFramePr>
        <p:xfrm>
          <a:off x="457200" y="1172617"/>
          <a:ext cx="8229600" cy="3870960"/>
        </p:xfrm>
        <a:graphic>
          <a:graphicData uri="http://schemas.openxmlformats.org/drawingml/2006/table">
            <a:tbl>
              <a:tblPr firstRow="1" bandRow="1">
                <a:tableStyleId>{2D5ABB26-0587-4C30-8999-92F81FD0307C}</a:tableStyleId>
              </a:tblPr>
              <a:tblGrid>
                <a:gridCol w="3930380">
                  <a:extLst>
                    <a:ext uri="{9D8B030D-6E8A-4147-A177-3AD203B41FA5}">
                      <a16:colId xmlns:a16="http://schemas.microsoft.com/office/drawing/2014/main" val="20000"/>
                    </a:ext>
                  </a:extLst>
                </a:gridCol>
                <a:gridCol w="372047">
                  <a:extLst>
                    <a:ext uri="{9D8B030D-6E8A-4147-A177-3AD203B41FA5}">
                      <a16:colId xmlns:a16="http://schemas.microsoft.com/office/drawing/2014/main" val="20001"/>
                    </a:ext>
                  </a:extLst>
                </a:gridCol>
                <a:gridCol w="3927173">
                  <a:extLst>
                    <a:ext uri="{9D8B030D-6E8A-4147-A177-3AD203B41FA5}">
                      <a16:colId xmlns:a16="http://schemas.microsoft.com/office/drawing/2014/main" val="20002"/>
                    </a:ext>
                  </a:extLst>
                </a:gridCol>
              </a:tblGrid>
              <a:tr h="370840">
                <a:tc>
                  <a:txBody>
                    <a:bodyPr/>
                    <a:lstStyle/>
                    <a:p>
                      <a:pPr algn="ctr"/>
                      <a:r>
                        <a:rPr lang="en-US" sz="220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220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285750" indent="-285750">
                        <a:buFont typeface="Arial"/>
                        <a:buChar char="•"/>
                      </a:pPr>
                      <a:r>
                        <a:rPr lang="en-US" sz="2200"/>
                        <a:t>Relatively inexpensive and easy to administer</a:t>
                      </a:r>
                    </a:p>
                    <a:p>
                      <a:pPr marL="285750" indent="-285750">
                        <a:buFont typeface="Arial"/>
                        <a:buChar char="•"/>
                      </a:pPr>
                      <a:r>
                        <a:rPr lang="en-US" sz="2200"/>
                        <a:t>Can be self-administered</a:t>
                      </a:r>
                    </a:p>
                    <a:p>
                      <a:pPr marL="285750" indent="-285750">
                        <a:buFont typeface="Arial"/>
                        <a:buChar char="•"/>
                      </a:pPr>
                      <a:r>
                        <a:rPr lang="en-US" sz="2200"/>
                        <a:t>Computer processed</a:t>
                      </a:r>
                    </a:p>
                    <a:p>
                      <a:pPr marL="285750" indent="-285750">
                        <a:buFont typeface="Arial"/>
                        <a:buChar char="•"/>
                      </a:pPr>
                      <a:r>
                        <a:rPr lang="en-US" sz="2200" baseline="0"/>
                        <a:t>Useful for large epidemiologic studies, measures usual intake</a:t>
                      </a:r>
                    </a:p>
                    <a:p>
                      <a:pPr marL="285750" indent="-285750">
                        <a:buFont typeface="Arial"/>
                        <a:buChar char="•"/>
                      </a:pPr>
                      <a:r>
                        <a:rPr lang="en-US" sz="2200" baseline="0"/>
                        <a:t>Well-established validity</a:t>
                      </a:r>
                      <a:endParaRPr lang="en-US" sz="2200"/>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220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a:buChar char="•"/>
                      </a:pPr>
                      <a:r>
                        <a:rPr lang="en-US" sz="2200"/>
                        <a:t>Requires literacy if self administered</a:t>
                      </a:r>
                    </a:p>
                    <a:p>
                      <a:pPr marL="285750" indent="-285750">
                        <a:buFont typeface="Arial"/>
                        <a:buChar char="•"/>
                      </a:pPr>
                      <a:r>
                        <a:rPr lang="en-US" sz="2200"/>
                        <a:t>Often not transferrable across cultures or populations, e.g. may miss important foods from the list</a:t>
                      </a:r>
                    </a:p>
                    <a:p>
                      <a:pPr marL="285750" indent="-285750">
                        <a:buFont typeface="Arial"/>
                        <a:buChar char="•"/>
                      </a:pPr>
                      <a:r>
                        <a:rPr lang="en-US" sz="2200"/>
                        <a:t>Tedious for the participant</a:t>
                      </a:r>
                    </a:p>
                    <a:p>
                      <a:pPr marL="285750" indent="-285750">
                        <a:buFont typeface="Arial"/>
                        <a:buChar char="•"/>
                      </a:pPr>
                      <a:r>
                        <a:rPr lang="en-US" sz="2200"/>
                        <a:t>Errors are not random</a:t>
                      </a:r>
                    </a:p>
                    <a:p>
                      <a:pPr marL="285750" indent="-285750">
                        <a:buFont typeface="Arial"/>
                        <a:buChar char="•"/>
                      </a:pPr>
                      <a:r>
                        <a:rPr lang="en-US" sz="2200"/>
                        <a:t>Bias of current intake</a:t>
                      </a:r>
                    </a:p>
                    <a:p>
                      <a:pPr marL="285750" indent="-285750">
                        <a:buFont typeface="Arial"/>
                        <a:buChar char="•"/>
                      </a:pPr>
                      <a:endParaRPr lang="en-US" sz="2200"/>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BA1AB3D7-06EC-8B49-BE19-B927E9C18CA8}"/>
              </a:ext>
            </a:extLst>
          </p:cNvPr>
          <p:cNvSpPr>
            <a:spLocks noGrp="1"/>
          </p:cNvSpPr>
          <p:nvPr>
            <p:ph type="sldNum" sz="quarter" idx="12"/>
          </p:nvPr>
        </p:nvSpPr>
        <p:spPr/>
        <p:txBody>
          <a:bodyPr/>
          <a:lstStyle/>
          <a:p>
            <a:fld id="{0AF61714-15FE-B440-91C1-B7D90E53E1C5}" type="slidenum">
              <a:rPr lang="en-US" smtClean="0"/>
              <a:t>44</a:t>
            </a:fld>
            <a:endParaRPr lang="en-US"/>
          </a:p>
        </p:txBody>
      </p:sp>
      <p:sp>
        <p:nvSpPr>
          <p:cNvPr id="3" name="TextBox 2">
            <a:extLst>
              <a:ext uri="{FF2B5EF4-FFF2-40B4-BE49-F238E27FC236}">
                <a16:creationId xmlns:a16="http://schemas.microsoft.com/office/drawing/2014/main" id="{64B27AF5-ABAC-227B-42C5-B96B19B12A43}"/>
              </a:ext>
            </a:extLst>
          </p:cNvPr>
          <p:cNvSpPr txBox="1"/>
          <p:nvPr/>
        </p:nvSpPr>
        <p:spPr>
          <a:xfrm>
            <a:off x="6368902" y="6381799"/>
            <a:ext cx="1967024" cy="307777"/>
          </a:xfrm>
          <a:prstGeom prst="rect">
            <a:avLst/>
          </a:prstGeom>
          <a:noFill/>
        </p:spPr>
        <p:txBody>
          <a:bodyPr wrap="square" rtlCol="0">
            <a:spAutoFit/>
          </a:bodyPr>
          <a:lstStyle/>
          <a:p>
            <a:r>
              <a:rPr lang="en-US" sz="1400"/>
              <a:t>Bailey et al 2021</a:t>
            </a:r>
          </a:p>
        </p:txBody>
      </p:sp>
    </p:spTree>
    <p:extLst>
      <p:ext uri="{BB962C8B-B14F-4D97-AF65-F5344CB8AC3E}">
        <p14:creationId xmlns:p14="http://schemas.microsoft.com/office/powerpoint/2010/main" val="2720528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887428" cy="492443"/>
          </a:xfrm>
          <a:prstGeom prst="rect">
            <a:avLst/>
          </a:prstGeom>
          <a:noFill/>
        </p:spPr>
        <p:txBody>
          <a:bodyPr wrap="none" rtlCol="0">
            <a:spAutoFit/>
          </a:bodyPr>
          <a:lstStyle/>
          <a:p>
            <a:r>
              <a:rPr lang="en-US" sz="2600" dirty="0"/>
              <a:t>How to determine </a:t>
            </a:r>
            <a:r>
              <a:rPr lang="en-US" sz="2600" b="1" dirty="0"/>
              <a:t>nutrient </a:t>
            </a:r>
            <a:r>
              <a:rPr lang="en-US" sz="2600" dirty="0"/>
              <a:t>intake?</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sp>
        <p:nvSpPr>
          <p:cNvPr id="14" name="Content Placeholder 2"/>
          <p:cNvSpPr txBox="1">
            <a:spLocks/>
          </p:cNvSpPr>
          <p:nvPr/>
        </p:nvSpPr>
        <p:spPr>
          <a:xfrm>
            <a:off x="457200" y="1003568"/>
            <a:ext cx="8180821" cy="503014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l">
              <a:buFont typeface="+mj-lt"/>
              <a:buAutoNum type="arabicPeriod"/>
            </a:pPr>
            <a:r>
              <a:rPr lang="en-US" sz="2200" dirty="0">
                <a:solidFill>
                  <a:srgbClr val="000000"/>
                </a:solidFill>
              </a:rPr>
              <a:t>All foods consumed by the individual, how frequently they were consumed, portion sizes, and the time period.</a:t>
            </a:r>
          </a:p>
          <a:p>
            <a:pPr marL="342900" indent="-342900" algn="l">
              <a:buFont typeface="+mj-lt"/>
              <a:buAutoNum type="arabicPeriod"/>
            </a:pPr>
            <a:r>
              <a:rPr lang="en-US" sz="2200" dirty="0">
                <a:solidFill>
                  <a:srgbClr val="000000"/>
                </a:solidFill>
              </a:rPr>
              <a:t>Identify the constituent items of the food.</a:t>
            </a:r>
          </a:p>
          <a:p>
            <a:pPr marL="342900" indent="-342900" algn="l">
              <a:buFont typeface="+mj-lt"/>
              <a:buAutoNum type="arabicPeriod"/>
            </a:pPr>
            <a:r>
              <a:rPr lang="en-US" sz="2200" dirty="0">
                <a:solidFill>
                  <a:srgbClr val="000000"/>
                </a:solidFill>
              </a:rPr>
              <a:t>Use food composition tables to determine the nutrient content of each item.</a:t>
            </a:r>
          </a:p>
          <a:p>
            <a:pPr marL="342900" indent="-342900" algn="l">
              <a:buFont typeface="+mj-lt"/>
              <a:buAutoNum type="arabicPeriod"/>
            </a:pPr>
            <a:r>
              <a:rPr lang="en-US" sz="2200" dirty="0">
                <a:solidFill>
                  <a:srgbClr val="000000"/>
                </a:solidFill>
              </a:rPr>
              <a:t>Estimate the total intake of each nutrient:</a:t>
            </a:r>
          </a:p>
          <a:p>
            <a:pPr lvl="1" algn="l"/>
            <a:endParaRPr lang="en-US" sz="2200" dirty="0">
              <a:solidFill>
                <a:srgbClr val="000000"/>
              </a:solidFill>
            </a:endParaRPr>
          </a:p>
          <a:p>
            <a:pPr lvl="1" algn="l"/>
            <a:r>
              <a:rPr lang="en-US" sz="2200" dirty="0">
                <a:solidFill>
                  <a:srgbClr val="000000"/>
                </a:solidFill>
              </a:rPr>
              <a:t>Nutrient content of food * frequency * portion size</a:t>
            </a:r>
          </a:p>
        </p:txBody>
      </p:sp>
      <p:sp>
        <p:nvSpPr>
          <p:cNvPr id="2" name="Slide Number Placeholder 1">
            <a:extLst>
              <a:ext uri="{FF2B5EF4-FFF2-40B4-BE49-F238E27FC236}">
                <a16:creationId xmlns:a16="http://schemas.microsoft.com/office/drawing/2014/main" id="{47E9E0BC-0EEF-5B4C-8885-ADBF3FE1BB3F}"/>
              </a:ext>
            </a:extLst>
          </p:cNvPr>
          <p:cNvSpPr>
            <a:spLocks noGrp="1"/>
          </p:cNvSpPr>
          <p:nvPr>
            <p:ph type="sldNum" sz="quarter" idx="12"/>
          </p:nvPr>
        </p:nvSpPr>
        <p:spPr/>
        <p:txBody>
          <a:bodyPr/>
          <a:lstStyle/>
          <a:p>
            <a:fld id="{0AF61714-15FE-B440-91C1-B7D90E53E1C5}" type="slidenum">
              <a:rPr lang="en-US" smtClean="0"/>
              <a:t>45</a:t>
            </a:fld>
            <a:endParaRPr lang="en-US"/>
          </a:p>
        </p:txBody>
      </p:sp>
    </p:spTree>
    <p:extLst>
      <p:ext uri="{BB962C8B-B14F-4D97-AF65-F5344CB8AC3E}">
        <p14:creationId xmlns:p14="http://schemas.microsoft.com/office/powerpoint/2010/main" val="509056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606501" cy="492443"/>
          </a:xfrm>
          <a:prstGeom prst="rect">
            <a:avLst/>
          </a:prstGeom>
          <a:noFill/>
        </p:spPr>
        <p:txBody>
          <a:bodyPr wrap="none" rtlCol="0">
            <a:spAutoFit/>
          </a:bodyPr>
          <a:lstStyle/>
          <a:p>
            <a:r>
              <a:rPr lang="en-US" sz="2600" dirty="0"/>
              <a:t>Dietary reference intakes</a:t>
            </a:r>
          </a:p>
        </p:txBody>
      </p:sp>
      <p:sp>
        <p:nvSpPr>
          <p:cNvPr id="14" name="Content Placeholder 2"/>
          <p:cNvSpPr txBox="1">
            <a:spLocks/>
          </p:cNvSpPr>
          <p:nvPr/>
        </p:nvSpPr>
        <p:spPr>
          <a:xfrm>
            <a:off x="457200" y="981796"/>
            <a:ext cx="8180821" cy="503014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1800" b="1" dirty="0">
              <a:solidFill>
                <a:srgbClr val="000000"/>
              </a:solidFill>
            </a:endParaRPr>
          </a:p>
          <a:p>
            <a:pPr algn="l"/>
            <a:r>
              <a:rPr lang="en-US" sz="1800" b="1" dirty="0">
                <a:solidFill>
                  <a:srgbClr val="000000"/>
                </a:solidFill>
              </a:rPr>
              <a:t>Estimated Average Requirement (EAR)</a:t>
            </a:r>
          </a:p>
          <a:p>
            <a:pPr marL="342900" indent="-342900" algn="l">
              <a:buFont typeface="Arial"/>
              <a:buChar char="•"/>
            </a:pPr>
            <a:r>
              <a:rPr lang="en-US" sz="1800" dirty="0">
                <a:solidFill>
                  <a:srgbClr val="000000"/>
                </a:solidFill>
              </a:rPr>
              <a:t>The average daily nutrient intake level estimated to meet the requirement of half the healthy individuals in a particular age and sex group.</a:t>
            </a:r>
          </a:p>
          <a:p>
            <a:pPr algn="l"/>
            <a:endParaRPr lang="en-US" sz="1000" dirty="0">
              <a:solidFill>
                <a:srgbClr val="000000"/>
              </a:solidFill>
            </a:endParaRPr>
          </a:p>
          <a:p>
            <a:pPr algn="l"/>
            <a:r>
              <a:rPr lang="en-US" sz="1800" b="1" dirty="0">
                <a:solidFill>
                  <a:srgbClr val="000000"/>
                </a:solidFill>
              </a:rPr>
              <a:t>Recommended Dietary Allowance (RDA)</a:t>
            </a:r>
            <a:endParaRPr lang="en-US" sz="1800" dirty="0">
              <a:solidFill>
                <a:srgbClr val="000000"/>
              </a:solidFill>
            </a:endParaRPr>
          </a:p>
          <a:p>
            <a:pPr marL="342900" indent="-342900" algn="l">
              <a:buFont typeface="Arial"/>
              <a:buChar char="•"/>
            </a:pPr>
            <a:r>
              <a:rPr lang="en-US" sz="1800" dirty="0">
                <a:solidFill>
                  <a:srgbClr val="000000"/>
                </a:solidFill>
              </a:rPr>
              <a:t>The average daily dietary nutrient intake level sufficient to meet the nutrient requirement of nearly all (97%) of healthy individuals in a particular age and sex group.</a:t>
            </a:r>
          </a:p>
          <a:p>
            <a:pPr algn="l"/>
            <a:endParaRPr lang="en-US" sz="1000" dirty="0">
              <a:solidFill>
                <a:srgbClr val="000000"/>
              </a:solidFill>
            </a:endParaRPr>
          </a:p>
          <a:p>
            <a:pPr marL="342900" indent="-342900" algn="l">
              <a:buFont typeface="Arial"/>
              <a:buChar char="•"/>
            </a:pPr>
            <a:endParaRPr lang="en-US" sz="1000" dirty="0">
              <a:solidFill>
                <a:srgbClr val="000000"/>
              </a:solidFill>
            </a:endParaRPr>
          </a:p>
          <a:p>
            <a:pPr algn="l"/>
            <a:r>
              <a:rPr lang="en-US" sz="1800" b="1" dirty="0">
                <a:solidFill>
                  <a:srgbClr val="000000"/>
                </a:solidFill>
              </a:rPr>
              <a:t>Tolerable Upper Level Intake (UL)</a:t>
            </a:r>
          </a:p>
          <a:p>
            <a:pPr marL="285750" indent="-285750" algn="l">
              <a:buFont typeface="Arial"/>
              <a:buChar char="•"/>
            </a:pPr>
            <a:r>
              <a:rPr lang="en-US" sz="1800" dirty="0">
                <a:solidFill>
                  <a:srgbClr val="000000"/>
                </a:solidFill>
              </a:rPr>
              <a:t>The highest average daily nutrient intake level that is likely to pose no risk of adverse health effects to almost all individuals in the general population. Levels above the UL may pose a risk of adverse events.</a:t>
            </a:r>
          </a:p>
        </p:txBody>
      </p:sp>
      <p:sp>
        <p:nvSpPr>
          <p:cNvPr id="12" name="TextBox 11">
            <a:extLst>
              <a:ext uri="{FF2B5EF4-FFF2-40B4-BE49-F238E27FC236}">
                <a16:creationId xmlns:a16="http://schemas.microsoft.com/office/drawing/2014/main" id="{78B25674-BA62-4C26-8AE8-27CC0B3CDF2D}"/>
              </a:ext>
            </a:extLst>
          </p:cNvPr>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sp>
        <p:nvSpPr>
          <p:cNvPr id="2" name="Slide Number Placeholder 1">
            <a:extLst>
              <a:ext uri="{FF2B5EF4-FFF2-40B4-BE49-F238E27FC236}">
                <a16:creationId xmlns:a16="http://schemas.microsoft.com/office/drawing/2014/main" id="{CD3D294A-578F-4441-9B17-E4597D969BD1}"/>
              </a:ext>
            </a:extLst>
          </p:cNvPr>
          <p:cNvSpPr>
            <a:spLocks noGrp="1"/>
          </p:cNvSpPr>
          <p:nvPr>
            <p:ph type="sldNum" sz="quarter" idx="12"/>
          </p:nvPr>
        </p:nvSpPr>
        <p:spPr/>
        <p:txBody>
          <a:bodyPr/>
          <a:lstStyle/>
          <a:p>
            <a:fld id="{0AF61714-15FE-B440-91C1-B7D90E53E1C5}" type="slidenum">
              <a:rPr lang="en-US" smtClean="0"/>
              <a:t>46</a:t>
            </a:fld>
            <a:endParaRPr lang="en-US"/>
          </a:p>
        </p:txBody>
      </p:sp>
    </p:spTree>
    <p:extLst>
      <p:ext uri="{BB962C8B-B14F-4D97-AF65-F5344CB8AC3E}">
        <p14:creationId xmlns:p14="http://schemas.microsoft.com/office/powerpoint/2010/main" val="403726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
          <p:cNvSpPr txBox="1">
            <a:spLocks/>
          </p:cNvSpPr>
          <p:nvPr/>
        </p:nvSpPr>
        <p:spPr>
          <a:xfrm>
            <a:off x="457200" y="900736"/>
            <a:ext cx="8180821" cy="503014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85750" indent="-285750" algn="l">
              <a:buFont typeface="Arial"/>
              <a:buChar char="•"/>
            </a:pPr>
            <a:r>
              <a:rPr lang="en-US" sz="1800" dirty="0">
                <a:solidFill>
                  <a:srgbClr val="000000"/>
                </a:solidFill>
              </a:rPr>
              <a:t>1- Estimated Average Requirement </a:t>
            </a:r>
          </a:p>
          <a:p>
            <a:pPr marL="285750" indent="-285750" algn="l">
              <a:buFont typeface="Arial"/>
              <a:buChar char="•"/>
            </a:pPr>
            <a:r>
              <a:rPr lang="en-US" sz="1800" dirty="0">
                <a:solidFill>
                  <a:srgbClr val="000000"/>
                </a:solidFill>
              </a:rPr>
              <a:t>2- Recommended Dietary Allowance</a:t>
            </a:r>
          </a:p>
          <a:p>
            <a:pPr marL="285750" indent="-285750" algn="l">
              <a:buFont typeface="Arial"/>
              <a:buChar char="•"/>
            </a:pPr>
            <a:r>
              <a:rPr lang="en-US" sz="1800" dirty="0">
                <a:solidFill>
                  <a:srgbClr val="000000"/>
                </a:solidFill>
              </a:rPr>
              <a:t>3- Tolerable Upper Level Intake  </a:t>
            </a:r>
          </a:p>
        </p:txBody>
      </p:sp>
      <p:pic>
        <p:nvPicPr>
          <p:cNvPr id="2" name="Picture 1"/>
          <p:cNvPicPr>
            <a:picLocks noChangeAspect="1"/>
          </p:cNvPicPr>
          <p:nvPr/>
        </p:nvPicPr>
        <p:blipFill>
          <a:blip r:embed="rId3"/>
          <a:stretch>
            <a:fillRect/>
          </a:stretch>
        </p:blipFill>
        <p:spPr>
          <a:xfrm>
            <a:off x="673100" y="2461823"/>
            <a:ext cx="7422829" cy="3790123"/>
          </a:xfrm>
          <a:prstGeom prst="rect">
            <a:avLst/>
          </a:prstGeom>
        </p:spPr>
      </p:pic>
      <p:sp>
        <p:nvSpPr>
          <p:cNvPr id="3" name="Title 2"/>
          <p:cNvSpPr>
            <a:spLocks noGrp="1"/>
          </p:cNvSpPr>
          <p:nvPr>
            <p:ph type="title"/>
          </p:nvPr>
        </p:nvSpPr>
        <p:spPr>
          <a:xfrm>
            <a:off x="457200" y="274638"/>
            <a:ext cx="8229600" cy="338796"/>
          </a:xfrm>
        </p:spPr>
        <p:txBody>
          <a:bodyPr>
            <a:noAutofit/>
          </a:bodyPr>
          <a:lstStyle/>
          <a:p>
            <a:r>
              <a:rPr lang="en-US" sz="3200"/>
              <a:t>Question 1</a:t>
            </a:r>
          </a:p>
        </p:txBody>
      </p:sp>
      <p:sp>
        <p:nvSpPr>
          <p:cNvPr id="4" name="Slide Number Placeholder 3">
            <a:extLst>
              <a:ext uri="{FF2B5EF4-FFF2-40B4-BE49-F238E27FC236}">
                <a16:creationId xmlns:a16="http://schemas.microsoft.com/office/drawing/2014/main" id="{FBCF741F-A952-E84F-A750-D5D29EA08987}"/>
              </a:ext>
            </a:extLst>
          </p:cNvPr>
          <p:cNvSpPr>
            <a:spLocks noGrp="1"/>
          </p:cNvSpPr>
          <p:nvPr>
            <p:ph type="sldNum" sz="quarter" idx="12"/>
          </p:nvPr>
        </p:nvSpPr>
        <p:spPr/>
        <p:txBody>
          <a:bodyPr/>
          <a:lstStyle/>
          <a:p>
            <a:fld id="{0AF61714-15FE-B440-91C1-B7D90E53E1C5}" type="slidenum">
              <a:rPr lang="en-US" smtClean="0"/>
              <a:t>47</a:t>
            </a:fld>
            <a:endParaRPr lang="en-US"/>
          </a:p>
        </p:txBody>
      </p:sp>
      <p:sp>
        <p:nvSpPr>
          <p:cNvPr id="7" name="TextBox 6">
            <a:extLst>
              <a:ext uri="{FF2B5EF4-FFF2-40B4-BE49-F238E27FC236}">
                <a16:creationId xmlns:a16="http://schemas.microsoft.com/office/drawing/2014/main" id="{555B76CA-72FB-449D-85EF-9D60EF3D8843}"/>
              </a:ext>
            </a:extLst>
          </p:cNvPr>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spTree>
    <p:extLst>
      <p:ext uri="{BB962C8B-B14F-4D97-AF65-F5344CB8AC3E}">
        <p14:creationId xmlns:p14="http://schemas.microsoft.com/office/powerpoint/2010/main" val="3489916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52775"/>
            <a:ext cx="4674036" cy="492443"/>
          </a:xfrm>
          <a:prstGeom prst="rect">
            <a:avLst/>
          </a:prstGeom>
          <a:noFill/>
        </p:spPr>
        <p:txBody>
          <a:bodyPr wrap="none" rtlCol="0">
            <a:spAutoFit/>
          </a:bodyPr>
          <a:lstStyle/>
          <a:p>
            <a:r>
              <a:rPr lang="en-US" sz="2600"/>
              <a:t>Examples of Diet Quality Indices</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sp>
        <p:nvSpPr>
          <p:cNvPr id="3" name="Content Placeholder 2"/>
          <p:cNvSpPr>
            <a:spLocks noGrp="1"/>
          </p:cNvSpPr>
          <p:nvPr>
            <p:ph idx="1"/>
          </p:nvPr>
        </p:nvSpPr>
        <p:spPr>
          <a:xfrm>
            <a:off x="778042" y="1491305"/>
            <a:ext cx="7884695" cy="3951814"/>
          </a:xfrm>
        </p:spPr>
        <p:txBody>
          <a:bodyPr>
            <a:normAutofit lnSpcReduction="10000"/>
          </a:bodyPr>
          <a:lstStyle/>
          <a:p>
            <a:endParaRPr lang="en-US" sz="2800" dirty="0"/>
          </a:p>
          <a:p>
            <a:r>
              <a:rPr lang="en-US" sz="2800" dirty="0"/>
              <a:t>Minimum Dietary Diversity for Women (MDD-W)</a:t>
            </a:r>
          </a:p>
          <a:p>
            <a:endParaRPr lang="en-US" sz="2800" dirty="0"/>
          </a:p>
          <a:p>
            <a:r>
              <a:rPr lang="en-US" sz="2800" dirty="0"/>
              <a:t>Prime Diet Quality Score (PDQS)</a:t>
            </a:r>
          </a:p>
          <a:p>
            <a:endParaRPr lang="en-US" sz="2800" dirty="0"/>
          </a:p>
          <a:p>
            <a:r>
              <a:rPr lang="en-US" sz="2800" dirty="0"/>
              <a:t>Global Diet Quality Score (GDQS)</a:t>
            </a:r>
          </a:p>
          <a:p>
            <a:endParaRPr lang="en-US" sz="2800" dirty="0"/>
          </a:p>
          <a:p>
            <a:r>
              <a:rPr lang="en-US" sz="2800" dirty="0"/>
              <a:t>Planetary Health Diet Score (PHDI)</a:t>
            </a:r>
          </a:p>
          <a:p>
            <a:pPr marL="0" indent="0">
              <a:buNone/>
            </a:pPr>
            <a:endParaRPr lang="en-US" sz="2800" dirty="0"/>
          </a:p>
          <a:p>
            <a:endParaRPr lang="en-US" dirty="0"/>
          </a:p>
          <a:p>
            <a:pPr marL="0" indent="0">
              <a:buNone/>
            </a:pPr>
            <a:endParaRPr lang="en-US" dirty="0"/>
          </a:p>
        </p:txBody>
      </p:sp>
      <p:sp>
        <p:nvSpPr>
          <p:cNvPr id="2" name="Slide Number Placeholder 1">
            <a:extLst>
              <a:ext uri="{FF2B5EF4-FFF2-40B4-BE49-F238E27FC236}">
                <a16:creationId xmlns:a16="http://schemas.microsoft.com/office/drawing/2014/main" id="{3C8D9AF7-C473-BA49-AE1F-CE311E4537F3}"/>
              </a:ext>
            </a:extLst>
          </p:cNvPr>
          <p:cNvSpPr>
            <a:spLocks noGrp="1"/>
          </p:cNvSpPr>
          <p:nvPr>
            <p:ph type="sldNum" sz="quarter" idx="12"/>
          </p:nvPr>
        </p:nvSpPr>
        <p:spPr/>
        <p:txBody>
          <a:bodyPr/>
          <a:lstStyle/>
          <a:p>
            <a:fld id="{0AF61714-15FE-B440-91C1-B7D90E53E1C5}" type="slidenum">
              <a:rPr lang="en-US" smtClean="0"/>
              <a:t>48</a:t>
            </a:fld>
            <a:endParaRPr lang="en-US"/>
          </a:p>
        </p:txBody>
      </p:sp>
    </p:spTree>
    <p:extLst>
      <p:ext uri="{BB962C8B-B14F-4D97-AF65-F5344CB8AC3E}">
        <p14:creationId xmlns:p14="http://schemas.microsoft.com/office/powerpoint/2010/main" val="1897609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446" y="398364"/>
            <a:ext cx="7269480" cy="577018"/>
          </a:xfrm>
        </p:spPr>
        <p:txBody>
          <a:bodyPr>
            <a:normAutofit/>
          </a:bodyPr>
          <a:lstStyle/>
          <a:p>
            <a:pPr algn="l"/>
            <a:r>
              <a:rPr lang="en-US" sz="2600">
                <a:latin typeface="+mn-lt"/>
              </a:rPr>
              <a:t>Minimum Dietary Diversity for Women (MDD-W)</a:t>
            </a:r>
          </a:p>
        </p:txBody>
      </p:sp>
      <p:sp>
        <p:nvSpPr>
          <p:cNvPr id="3" name="Slide Number Placeholder 2"/>
          <p:cNvSpPr>
            <a:spLocks noGrp="1"/>
          </p:cNvSpPr>
          <p:nvPr>
            <p:ph type="sldNum" sz="quarter" idx="12"/>
          </p:nvPr>
        </p:nvSpPr>
        <p:spPr/>
        <p:txBody>
          <a:bodyPr>
            <a:normAutofit/>
          </a:bodyPr>
          <a:lstStyle/>
          <a:p>
            <a:fld id="{BB73AE45-DB97-994E-856C-74E53E25434C}" type="slidenum">
              <a:rPr lang="en-US" smtClean="0"/>
              <a:t>49</a:t>
            </a:fld>
            <a:endParaRPr lang="en-US"/>
          </a:p>
        </p:txBody>
      </p:sp>
      <p:pic>
        <p:nvPicPr>
          <p:cNvPr id="7" name="Content Placeholder 9">
            <a:extLst>
              <a:ext uri="{FF2B5EF4-FFF2-40B4-BE49-F238E27FC236}">
                <a16:creationId xmlns:a16="http://schemas.microsoft.com/office/drawing/2014/main" id="{F7657541-FAEE-4D91-B507-506E89C06A3A}"/>
              </a:ext>
            </a:extLst>
          </p:cNvPr>
          <p:cNvPicPr>
            <a:picLocks noChangeAspect="1"/>
          </p:cNvPicPr>
          <p:nvPr/>
        </p:nvPicPr>
        <p:blipFill rotWithShape="1">
          <a:blip r:embed="rId3"/>
          <a:srcRect l="-2476" r="6251" b="77203"/>
          <a:stretch/>
        </p:blipFill>
        <p:spPr>
          <a:xfrm>
            <a:off x="428017" y="1318604"/>
            <a:ext cx="4299626" cy="1011676"/>
          </a:xfrm>
          <a:prstGeom prst="rect">
            <a:avLst/>
          </a:prstGeom>
        </p:spPr>
      </p:pic>
      <p:sp>
        <p:nvSpPr>
          <p:cNvPr id="8" name="Rectangle 7">
            <a:extLst>
              <a:ext uri="{FF2B5EF4-FFF2-40B4-BE49-F238E27FC236}">
                <a16:creationId xmlns:a16="http://schemas.microsoft.com/office/drawing/2014/main" id="{4D75760E-8940-4FE2-999D-9DC0186813A6}"/>
              </a:ext>
            </a:extLst>
          </p:cNvPr>
          <p:cNvSpPr/>
          <p:nvPr/>
        </p:nvSpPr>
        <p:spPr>
          <a:xfrm>
            <a:off x="5012344" y="4533089"/>
            <a:ext cx="3331876" cy="1754326"/>
          </a:xfrm>
          <a:prstGeom prst="rect">
            <a:avLst/>
          </a:prstGeom>
          <a:solidFill>
            <a:schemeClr val="bg1"/>
          </a:solidFill>
          <a:ln w="19050">
            <a:solidFill>
              <a:schemeClr val="accent4">
                <a:lumMod val="60000"/>
                <a:lumOff val="40000"/>
              </a:schemeClr>
            </a:solidFill>
          </a:ln>
        </p:spPr>
        <p:txBody>
          <a:bodyPr wrap="square">
            <a:spAutoFit/>
          </a:bodyPr>
          <a:lstStyle/>
          <a:p>
            <a:pPr marL="214313" indent="-214313">
              <a:buFont typeface="Arial" panose="020B0604020202020204" pitchFamily="34" charset="0"/>
              <a:buChar char="•"/>
            </a:pPr>
            <a:r>
              <a:rPr lang="en-US">
                <a:solidFill>
                  <a:srgbClr val="0528BB"/>
                </a:solidFill>
              </a:rPr>
              <a:t>Single 24-hour dietary recall </a:t>
            </a:r>
          </a:p>
          <a:p>
            <a:pPr marL="214313" indent="-214313">
              <a:buFont typeface="Arial" panose="020B0604020202020204" pitchFamily="34" charset="0"/>
              <a:buChar char="•"/>
            </a:pPr>
            <a:r>
              <a:rPr lang="en-US">
                <a:solidFill>
                  <a:srgbClr val="0528BB"/>
                </a:solidFill>
              </a:rPr>
              <a:t>Foods consumed classified into food groups </a:t>
            </a:r>
          </a:p>
          <a:p>
            <a:pPr marL="214313" indent="-214313">
              <a:buFont typeface="Arial" panose="020B0604020202020204" pitchFamily="34" charset="0"/>
              <a:buChar char="•"/>
            </a:pPr>
            <a:r>
              <a:rPr lang="en-US">
                <a:solidFill>
                  <a:srgbClr val="0528BB"/>
                </a:solidFill>
              </a:rPr>
              <a:t>MDD-W: sum of food groups </a:t>
            </a:r>
          </a:p>
          <a:p>
            <a:pPr marL="214313" indent="-214313">
              <a:buFont typeface="Arial" panose="020B0604020202020204" pitchFamily="34" charset="0"/>
              <a:buChar char="•"/>
            </a:pPr>
            <a:r>
              <a:rPr lang="en-US">
                <a:solidFill>
                  <a:srgbClr val="0528BB"/>
                </a:solidFill>
              </a:rPr>
              <a:t>Proxy for micronutrient adequacy</a:t>
            </a:r>
          </a:p>
        </p:txBody>
      </p:sp>
      <p:sp>
        <p:nvSpPr>
          <p:cNvPr id="10" name="Content Placeholder 3">
            <a:extLst>
              <a:ext uri="{FF2B5EF4-FFF2-40B4-BE49-F238E27FC236}">
                <a16:creationId xmlns:a16="http://schemas.microsoft.com/office/drawing/2014/main" id="{5776D1CD-ACB0-4FFB-A862-40E6F49FCB4E}"/>
              </a:ext>
            </a:extLst>
          </p:cNvPr>
          <p:cNvSpPr txBox="1">
            <a:spLocks/>
          </p:cNvSpPr>
          <p:nvPr/>
        </p:nvSpPr>
        <p:spPr>
          <a:xfrm>
            <a:off x="5012344" y="1152141"/>
            <a:ext cx="3331875" cy="3380948"/>
          </a:xfrm>
          <a:prstGeom prst="rect">
            <a:avLst/>
          </a:prstGeom>
          <a:noFill/>
          <a:ln>
            <a:solidFill>
              <a:schemeClr val="accent4">
                <a:lumMod val="60000"/>
                <a:lumOff val="40000"/>
              </a:schemeClr>
            </a:solidFill>
          </a:ln>
        </p:spPr>
        <p:txBody>
          <a:bodyPr vert="horz" lIns="68580" tIns="34290" rIns="68580" bIns="3429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fontAlgn="t">
              <a:lnSpc>
                <a:spcPct val="100000"/>
              </a:lnSpc>
              <a:buNone/>
            </a:pPr>
            <a:r>
              <a:rPr lang="en-US" sz="1750" b="1" u="sng"/>
              <a:t>10 Food groups</a:t>
            </a:r>
          </a:p>
          <a:p>
            <a:pPr marL="257175" indent="-257175" fontAlgn="t">
              <a:spcBef>
                <a:spcPts val="0"/>
              </a:spcBef>
              <a:spcAft>
                <a:spcPts val="0"/>
              </a:spcAft>
              <a:buFont typeface="+mj-lt"/>
              <a:buAutoNum type="arabicPeriod"/>
            </a:pPr>
            <a:r>
              <a:rPr lang="en-US" sz="1750" b="1"/>
              <a:t>Starchy staples</a:t>
            </a:r>
          </a:p>
          <a:p>
            <a:pPr marL="257175" indent="-257175" fontAlgn="t">
              <a:spcBef>
                <a:spcPts val="0"/>
              </a:spcBef>
              <a:spcAft>
                <a:spcPts val="0"/>
              </a:spcAft>
              <a:buFont typeface="+mj-lt"/>
              <a:buAutoNum type="arabicPeriod"/>
            </a:pPr>
            <a:r>
              <a:rPr lang="en-US" sz="1750" b="1"/>
              <a:t>Beans and peas</a:t>
            </a:r>
          </a:p>
          <a:p>
            <a:pPr marL="257175" indent="-257175" fontAlgn="t">
              <a:spcBef>
                <a:spcPts val="0"/>
              </a:spcBef>
              <a:spcAft>
                <a:spcPts val="0"/>
              </a:spcAft>
              <a:buFont typeface="+mj-lt"/>
              <a:buAutoNum type="arabicPeriod"/>
            </a:pPr>
            <a:r>
              <a:rPr lang="en-US" sz="1750" b="1"/>
              <a:t>Nuts and seeds</a:t>
            </a:r>
          </a:p>
          <a:p>
            <a:pPr marL="257175" indent="-257175" fontAlgn="t">
              <a:spcBef>
                <a:spcPts val="0"/>
              </a:spcBef>
              <a:spcAft>
                <a:spcPts val="0"/>
              </a:spcAft>
              <a:buFont typeface="+mj-lt"/>
              <a:buAutoNum type="arabicPeriod"/>
            </a:pPr>
            <a:r>
              <a:rPr lang="en-US" sz="1750" b="1"/>
              <a:t>Dairy	</a:t>
            </a:r>
          </a:p>
          <a:p>
            <a:pPr marL="257175" indent="-257175" fontAlgn="t">
              <a:spcBef>
                <a:spcPts val="0"/>
              </a:spcBef>
              <a:spcAft>
                <a:spcPts val="0"/>
              </a:spcAft>
              <a:buFont typeface="+mj-lt"/>
              <a:buAutoNum type="arabicPeriod"/>
            </a:pPr>
            <a:r>
              <a:rPr lang="en-US" sz="1750" b="1"/>
              <a:t>Flesh foods	</a:t>
            </a:r>
          </a:p>
          <a:p>
            <a:pPr marL="257175" indent="-257175" fontAlgn="t">
              <a:spcBef>
                <a:spcPts val="0"/>
              </a:spcBef>
              <a:spcAft>
                <a:spcPts val="0"/>
              </a:spcAft>
              <a:buFont typeface="+mj-lt"/>
              <a:buAutoNum type="arabicPeriod"/>
            </a:pPr>
            <a:r>
              <a:rPr lang="en-US" sz="1750" b="1"/>
              <a:t>Eggs</a:t>
            </a:r>
          </a:p>
          <a:p>
            <a:pPr marL="257175" indent="-257175" fontAlgn="t">
              <a:spcBef>
                <a:spcPts val="0"/>
              </a:spcBef>
              <a:spcAft>
                <a:spcPts val="0"/>
              </a:spcAft>
              <a:buFont typeface="+mj-lt"/>
              <a:buAutoNum type="arabicPeriod"/>
            </a:pPr>
            <a:r>
              <a:rPr lang="en-US" sz="1750" b="1"/>
              <a:t>Vit A rich dark green vegetables</a:t>
            </a:r>
          </a:p>
          <a:p>
            <a:pPr marL="257175" indent="-257175" fontAlgn="t">
              <a:spcBef>
                <a:spcPts val="0"/>
              </a:spcBef>
              <a:spcAft>
                <a:spcPts val="0"/>
              </a:spcAft>
              <a:buFont typeface="+mj-lt"/>
              <a:buAutoNum type="arabicPeriod"/>
            </a:pPr>
            <a:r>
              <a:rPr lang="en-US" sz="1750" b="1"/>
              <a:t>Other vit A rich fruits &amp; vegetables</a:t>
            </a:r>
          </a:p>
          <a:p>
            <a:pPr marL="257175" indent="-257175" fontAlgn="t">
              <a:spcBef>
                <a:spcPts val="0"/>
              </a:spcBef>
              <a:spcAft>
                <a:spcPts val="0"/>
              </a:spcAft>
              <a:buFont typeface="+mj-lt"/>
              <a:buAutoNum type="arabicPeriod"/>
            </a:pPr>
            <a:r>
              <a:rPr lang="en-US" sz="1750" b="1"/>
              <a:t>Other vegetables</a:t>
            </a:r>
          </a:p>
          <a:p>
            <a:pPr marL="257175" indent="-257175" fontAlgn="t">
              <a:spcBef>
                <a:spcPts val="0"/>
              </a:spcBef>
              <a:spcAft>
                <a:spcPts val="0"/>
              </a:spcAft>
              <a:buFont typeface="+mj-lt"/>
              <a:buAutoNum type="arabicPeriod"/>
            </a:pPr>
            <a:r>
              <a:rPr lang="en-US" sz="1750" b="1"/>
              <a:t>Other fruits</a:t>
            </a:r>
            <a:r>
              <a:rPr lang="en-US" sz="1750"/>
              <a:t>	</a:t>
            </a:r>
          </a:p>
          <a:p>
            <a:pPr marL="240030" lvl="1" indent="-240030">
              <a:spcBef>
                <a:spcPts val="525"/>
              </a:spcBef>
              <a:buClr>
                <a:schemeClr val="accent2"/>
              </a:buClr>
              <a:buSzPct val="60000"/>
              <a:buFont typeface="Wingdings"/>
              <a:buChar char=""/>
            </a:pPr>
            <a:endParaRPr lang="en-US" sz="1500">
              <a:solidFill>
                <a:schemeClr val="tx1"/>
              </a:solidFill>
            </a:endParaRPr>
          </a:p>
        </p:txBody>
      </p:sp>
      <p:pic>
        <p:nvPicPr>
          <p:cNvPr id="4" name="Picture 3">
            <a:extLst>
              <a:ext uri="{FF2B5EF4-FFF2-40B4-BE49-F238E27FC236}">
                <a16:creationId xmlns:a16="http://schemas.microsoft.com/office/drawing/2014/main" id="{55B120CD-8662-49B1-B3A7-6F45A9DA4C72}"/>
              </a:ext>
            </a:extLst>
          </p:cNvPr>
          <p:cNvPicPr>
            <a:picLocks noChangeAspect="1"/>
          </p:cNvPicPr>
          <p:nvPr/>
        </p:nvPicPr>
        <p:blipFill>
          <a:blip r:embed="rId4"/>
          <a:stretch>
            <a:fillRect/>
          </a:stretch>
        </p:blipFill>
        <p:spPr>
          <a:xfrm>
            <a:off x="527275" y="2330280"/>
            <a:ext cx="4299626" cy="3681414"/>
          </a:xfrm>
          <a:prstGeom prst="rect">
            <a:avLst/>
          </a:prstGeom>
        </p:spPr>
      </p:pic>
      <p:cxnSp>
        <p:nvCxnSpPr>
          <p:cNvPr id="9" name="Straight Connector 8"/>
          <p:cNvCxnSpPr/>
          <p:nvPr/>
        </p:nvCxnSpPr>
        <p:spPr>
          <a:xfrm>
            <a:off x="0" y="977050"/>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512609" y="977050"/>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6602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124671" y="1078346"/>
            <a:ext cx="4884457"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009128" y="1078346"/>
            <a:ext cx="1973543"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900641" y="5554313"/>
            <a:ext cx="531430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
          <p:cNvSpPr txBox="1">
            <a:spLocks/>
          </p:cNvSpPr>
          <p:nvPr/>
        </p:nvSpPr>
        <p:spPr>
          <a:xfrm>
            <a:off x="1391940" y="1700647"/>
            <a:ext cx="6135616" cy="2526611"/>
          </a:xfrm>
          <a:prstGeom prst="rect">
            <a:avLst/>
          </a:prstGeom>
        </p:spPr>
        <p:txBody>
          <a:bodyPr vert="horz" lIns="68580" tIns="34290" rIns="68580" bIns="3429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1650">
              <a:solidFill>
                <a:srgbClr val="000000"/>
              </a:solidFill>
            </a:endParaRPr>
          </a:p>
        </p:txBody>
      </p:sp>
      <p:pic>
        <p:nvPicPr>
          <p:cNvPr id="12" name="Picture 11">
            <a:extLst>
              <a:ext uri="{FF2B5EF4-FFF2-40B4-BE49-F238E27FC236}">
                <a16:creationId xmlns:a16="http://schemas.microsoft.com/office/drawing/2014/main" id="{FEA0E5BD-F22E-4282-80C3-DFE9D6E595F3}"/>
              </a:ext>
            </a:extLst>
          </p:cNvPr>
          <p:cNvPicPr>
            <a:picLocks noChangeAspect="1"/>
          </p:cNvPicPr>
          <p:nvPr/>
        </p:nvPicPr>
        <p:blipFill>
          <a:blip r:embed="rId3"/>
          <a:stretch>
            <a:fillRect/>
          </a:stretch>
        </p:blipFill>
        <p:spPr>
          <a:xfrm>
            <a:off x="1187715" y="1323211"/>
            <a:ext cx="6544066" cy="4055996"/>
          </a:xfrm>
          <a:prstGeom prst="rect">
            <a:avLst/>
          </a:prstGeom>
        </p:spPr>
      </p:pic>
      <p:sp>
        <p:nvSpPr>
          <p:cNvPr id="13" name="TextBox 12">
            <a:extLst>
              <a:ext uri="{FF2B5EF4-FFF2-40B4-BE49-F238E27FC236}">
                <a16:creationId xmlns:a16="http://schemas.microsoft.com/office/drawing/2014/main" id="{E5C7D188-AF12-4EF8-A696-201B88099DBA}"/>
              </a:ext>
            </a:extLst>
          </p:cNvPr>
          <p:cNvSpPr txBox="1"/>
          <p:nvPr/>
        </p:nvSpPr>
        <p:spPr>
          <a:xfrm>
            <a:off x="6333699" y="5646119"/>
            <a:ext cx="1324402" cy="253916"/>
          </a:xfrm>
          <a:prstGeom prst="rect">
            <a:avLst/>
          </a:prstGeom>
          <a:noFill/>
        </p:spPr>
        <p:txBody>
          <a:bodyPr wrap="none" rtlCol="0">
            <a:spAutoFit/>
          </a:bodyPr>
          <a:lstStyle/>
          <a:p>
            <a:pPr algn="r"/>
            <a:r>
              <a:rPr lang="en-US" sz="1050">
                <a:latin typeface="Calibri"/>
                <a:cs typeface="Calibri"/>
              </a:rPr>
              <a:t>Citations: Black 2013</a:t>
            </a:r>
            <a:endParaRPr lang="en-US" sz="1050" i="1">
              <a:latin typeface="Calibri"/>
              <a:cs typeface="Calibri"/>
            </a:endParaRPr>
          </a:p>
        </p:txBody>
      </p:sp>
      <p:sp>
        <p:nvSpPr>
          <p:cNvPr id="3" name="Slide Number Placeholder 2">
            <a:extLst>
              <a:ext uri="{FF2B5EF4-FFF2-40B4-BE49-F238E27FC236}">
                <a16:creationId xmlns:a16="http://schemas.microsoft.com/office/drawing/2014/main" id="{0C33FBA8-36AB-6C4C-C302-59169E890D28}"/>
              </a:ext>
            </a:extLst>
          </p:cNvPr>
          <p:cNvSpPr>
            <a:spLocks noGrp="1"/>
          </p:cNvSpPr>
          <p:nvPr>
            <p:ph type="sldNum" sz="quarter" idx="10"/>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4C074EA-92B9-4F02-A106-896A6DFFBA34}" type="slidenum">
              <a:rPr lang="en-US" smtClean="0"/>
              <a:pPr/>
              <a:t>5</a:t>
            </a:fld>
            <a:endParaRPr lang="en-US"/>
          </a:p>
        </p:txBody>
      </p:sp>
    </p:spTree>
    <p:extLst>
      <p:ext uri="{BB962C8B-B14F-4D97-AF65-F5344CB8AC3E}">
        <p14:creationId xmlns:p14="http://schemas.microsoft.com/office/powerpoint/2010/main" val="1405897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09C3-8AA2-4778-A642-B4544C6CBE2E}"/>
              </a:ext>
            </a:extLst>
          </p:cNvPr>
          <p:cNvSpPr>
            <a:spLocks noGrp="1"/>
          </p:cNvSpPr>
          <p:nvPr>
            <p:ph type="title"/>
          </p:nvPr>
        </p:nvSpPr>
        <p:spPr>
          <a:xfrm>
            <a:off x="1222416" y="261947"/>
            <a:ext cx="6447084" cy="498191"/>
          </a:xfrm>
        </p:spPr>
        <p:txBody>
          <a:bodyPr>
            <a:normAutofit/>
          </a:bodyPr>
          <a:lstStyle/>
          <a:p>
            <a:pPr algn="l"/>
            <a:r>
              <a:rPr lang="en-US" sz="2600">
                <a:latin typeface="+mn-lt"/>
              </a:rPr>
              <a:t>Prime Diet Quality Score (PDQS)</a:t>
            </a:r>
          </a:p>
        </p:txBody>
      </p:sp>
      <p:graphicFrame>
        <p:nvGraphicFramePr>
          <p:cNvPr id="6" name="Content Placeholder 7">
            <a:extLst>
              <a:ext uri="{FF2B5EF4-FFF2-40B4-BE49-F238E27FC236}">
                <a16:creationId xmlns:a16="http://schemas.microsoft.com/office/drawing/2014/main" id="{D1C3533A-07EE-4F13-80C5-C8F99F2F39AC}"/>
              </a:ext>
            </a:extLst>
          </p:cNvPr>
          <p:cNvGraphicFramePr>
            <a:graphicFrameLocks noGrp="1"/>
          </p:cNvGraphicFramePr>
          <p:nvPr>
            <p:ph sz="half" idx="1"/>
          </p:nvPr>
        </p:nvGraphicFramePr>
        <p:xfrm>
          <a:off x="564204" y="1074820"/>
          <a:ext cx="4470759" cy="5150703"/>
        </p:xfrm>
        <a:graphic>
          <a:graphicData uri="http://schemas.openxmlformats.org/drawingml/2006/table">
            <a:tbl>
              <a:tblPr firstRow="1" bandRow="1">
                <a:tableStyleId>{2D5ABB26-0587-4C30-8999-92F81FD0307C}</a:tableStyleId>
              </a:tblPr>
              <a:tblGrid>
                <a:gridCol w="2055062">
                  <a:extLst>
                    <a:ext uri="{9D8B030D-6E8A-4147-A177-3AD203B41FA5}">
                      <a16:colId xmlns:a16="http://schemas.microsoft.com/office/drawing/2014/main" val="1178722414"/>
                    </a:ext>
                  </a:extLst>
                </a:gridCol>
                <a:gridCol w="2415697">
                  <a:extLst>
                    <a:ext uri="{9D8B030D-6E8A-4147-A177-3AD203B41FA5}">
                      <a16:colId xmlns:a16="http://schemas.microsoft.com/office/drawing/2014/main" val="442929447"/>
                    </a:ext>
                  </a:extLst>
                </a:gridCol>
              </a:tblGrid>
              <a:tr h="321959">
                <a:tc>
                  <a:txBody>
                    <a:bodyPr/>
                    <a:lstStyle/>
                    <a:p>
                      <a:r>
                        <a:rPr lang="en-US" sz="1600">
                          <a:solidFill>
                            <a:schemeClr val="bg1"/>
                          </a:solidFill>
                        </a:rPr>
                        <a:t>Healthy (14)</a:t>
                      </a:r>
                      <a:endParaRPr lang="en-US" sz="1600" b="1">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endParaRPr lang="en-US" sz="1600">
                        <a:solidFill>
                          <a:schemeClr val="bg1"/>
                        </a:solidFill>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3082206846"/>
                  </a:ext>
                </a:extLst>
              </a:tr>
              <a:tr h="5656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dark green leafy vegetables</a:t>
                      </a:r>
                    </a:p>
                  </a:txBody>
                  <a:tcPr marL="68580" marR="68580" marT="34290" marB="34290">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other vitamin A rich vegetables (incl carrots)</a:t>
                      </a:r>
                    </a:p>
                  </a:txBody>
                  <a:tcPr marL="68580" marR="68580" marT="34290" marB="3429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57334472"/>
                  </a:ext>
                </a:extLst>
              </a:tr>
              <a:tr h="321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cruciferous vegetables</a:t>
                      </a:r>
                    </a:p>
                  </a:txBody>
                  <a:tcPr marL="68580" marR="68580" marT="34290" marB="34290">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other vegetables</a:t>
                      </a:r>
                    </a:p>
                  </a:txBody>
                  <a:tcPr marL="68580" marR="68580" marT="34290" marB="3429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534356538"/>
                  </a:ext>
                </a:extLst>
              </a:tr>
              <a:tr h="321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whole citrus fruits</a:t>
                      </a:r>
                    </a:p>
                  </a:txBody>
                  <a:tcPr marL="68580" marR="68580" marT="34290" marB="34290">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other fruits</a:t>
                      </a:r>
                    </a:p>
                  </a:txBody>
                  <a:tcPr marL="68580" marR="68580" marT="34290" marB="3429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92787069"/>
                  </a:ext>
                </a:extLst>
              </a:tr>
              <a:tr h="321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fish</a:t>
                      </a:r>
                    </a:p>
                  </a:txBody>
                  <a:tcPr marL="68580" marR="68580" marT="34290" marB="34290">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poultry</a:t>
                      </a:r>
                    </a:p>
                  </a:txBody>
                  <a:tcPr marL="68580" marR="68580" marT="34290" marB="3429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610612222"/>
                  </a:ext>
                </a:extLst>
              </a:tr>
              <a:tr h="321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legumes</a:t>
                      </a:r>
                    </a:p>
                  </a:txBody>
                  <a:tcPr marL="68580" marR="68580" marT="34290" marB="34290">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nuts</a:t>
                      </a:r>
                    </a:p>
                  </a:txBody>
                  <a:tcPr marL="68580" marR="68580" marT="34290" marB="3429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05854938"/>
                  </a:ext>
                </a:extLst>
              </a:tr>
              <a:tr h="321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low fat dairy</a:t>
                      </a:r>
                    </a:p>
                  </a:txBody>
                  <a:tcPr marL="68580" marR="68580" marT="34290" marB="34290">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whole grains</a:t>
                      </a:r>
                    </a:p>
                  </a:txBody>
                  <a:tcPr marL="68580" marR="68580" marT="34290" marB="3429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91994297"/>
                  </a:ext>
                </a:extLst>
              </a:tr>
              <a:tr h="321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eggs</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liquid vegetable oils </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9977209"/>
                  </a:ext>
                </a:extLst>
              </a:tr>
              <a:tr h="321959">
                <a:tc>
                  <a:txBody>
                    <a:bodyPr/>
                    <a:lstStyle/>
                    <a:p>
                      <a:r>
                        <a:rPr lang="en-US" sz="1600">
                          <a:solidFill>
                            <a:schemeClr val="bg1"/>
                          </a:solidFill>
                        </a:rPr>
                        <a:t>Unhealthy (7)</a:t>
                      </a:r>
                      <a:endParaRPr lang="en-US" sz="1600" b="1">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C63A4B"/>
                    </a:solidFill>
                  </a:tcPr>
                </a:tc>
                <a:tc>
                  <a:txBody>
                    <a:bodyPr/>
                    <a:lstStyle/>
                    <a:p>
                      <a:endParaRPr lang="en-US" sz="1600">
                        <a:solidFill>
                          <a:schemeClr val="bg1"/>
                        </a:solidFill>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63A4B"/>
                    </a:solidFill>
                  </a:tcPr>
                </a:tc>
                <a:extLst>
                  <a:ext uri="{0D108BD9-81ED-4DB2-BD59-A6C34878D82A}">
                    <a16:rowId xmlns:a16="http://schemas.microsoft.com/office/drawing/2014/main" val="1681435023"/>
                  </a:ext>
                </a:extLst>
              </a:tr>
              <a:tr h="321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red meat</a:t>
                      </a:r>
                    </a:p>
                  </a:txBody>
                  <a:tcPr marL="68580" marR="68580" marT="34290" marB="34290">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processed meats</a:t>
                      </a:r>
                    </a:p>
                  </a:txBody>
                  <a:tcPr marL="68580" marR="68580" marT="34290" marB="3429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43509034"/>
                  </a:ext>
                </a:extLst>
              </a:tr>
              <a:tr h="5656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refined grains and baked goods</a:t>
                      </a:r>
                    </a:p>
                  </a:txBody>
                  <a:tcPr marL="68580" marR="68580" marT="34290" marB="34290">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sugar sweetened beverages </a:t>
                      </a:r>
                    </a:p>
                  </a:txBody>
                  <a:tcPr marL="68580" marR="68580" marT="34290" marB="3429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490418661"/>
                  </a:ext>
                </a:extLst>
              </a:tr>
              <a:tr h="5656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desserts and ice cream</a:t>
                      </a:r>
                    </a:p>
                  </a:txBody>
                  <a:tcPr marL="68580" marR="68580" marT="34290" marB="34290">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fried foods obtained away from home </a:t>
                      </a:r>
                    </a:p>
                  </a:txBody>
                  <a:tcPr marL="68580" marR="68580" marT="34290" marB="34290">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38656487"/>
                  </a:ext>
                </a:extLst>
              </a:tr>
              <a:tr h="3219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Potatoes, roots &amp; tubers</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7042836"/>
                  </a:ext>
                </a:extLst>
              </a:tr>
            </a:tbl>
          </a:graphicData>
        </a:graphic>
      </p:graphicFrame>
      <p:sp>
        <p:nvSpPr>
          <p:cNvPr id="4" name="Content Placeholder 3">
            <a:extLst>
              <a:ext uri="{FF2B5EF4-FFF2-40B4-BE49-F238E27FC236}">
                <a16:creationId xmlns:a16="http://schemas.microsoft.com/office/drawing/2014/main" id="{5B4B523C-7961-48DD-A627-59FD29B54E2E}"/>
              </a:ext>
            </a:extLst>
          </p:cNvPr>
          <p:cNvSpPr>
            <a:spLocks noGrp="1"/>
          </p:cNvSpPr>
          <p:nvPr>
            <p:ph sz="half" idx="2"/>
          </p:nvPr>
        </p:nvSpPr>
        <p:spPr>
          <a:xfrm>
            <a:off x="5034963" y="1074820"/>
            <a:ext cx="3651837" cy="5143030"/>
          </a:xfrm>
          <a:ln w="19050">
            <a:solidFill>
              <a:srgbClr val="0528BB"/>
            </a:solidFill>
          </a:ln>
        </p:spPr>
        <p:txBody>
          <a:bodyPr>
            <a:noAutofit/>
          </a:bodyPr>
          <a:lstStyle/>
          <a:p>
            <a:r>
              <a:rPr lang="en-US" sz="1800"/>
              <a:t> 21 food groups</a:t>
            </a:r>
            <a:endParaRPr lang="en-US" sz="1800" b="1"/>
          </a:p>
          <a:p>
            <a:r>
              <a:rPr lang="en-US" sz="1800" b="1"/>
              <a:t>Healthy food groups:</a:t>
            </a:r>
          </a:p>
          <a:p>
            <a:pPr lvl="1"/>
            <a:r>
              <a:rPr lang="en-US" sz="1800"/>
              <a:t>0–1 serving/week (0 points) </a:t>
            </a:r>
          </a:p>
          <a:p>
            <a:pPr lvl="1"/>
            <a:r>
              <a:rPr lang="en-US" sz="1800"/>
              <a:t>2–3 servings/week (1 point) </a:t>
            </a:r>
          </a:p>
          <a:p>
            <a:pPr lvl="1"/>
            <a:r>
              <a:rPr lang="en-US" sz="1800"/>
              <a:t>≥4 servings/week (2 points)</a:t>
            </a:r>
          </a:p>
          <a:p>
            <a:r>
              <a:rPr lang="en-US" sz="1800" b="1"/>
              <a:t>Unhealthy food groups:</a:t>
            </a:r>
          </a:p>
          <a:p>
            <a:pPr lvl="1"/>
            <a:r>
              <a:rPr lang="en-US" sz="1800"/>
              <a:t>0–1 serving/week (2 points) </a:t>
            </a:r>
          </a:p>
          <a:p>
            <a:pPr lvl="1"/>
            <a:r>
              <a:rPr lang="en-US" sz="1800"/>
              <a:t>2–3 servings/week (1 point) </a:t>
            </a:r>
          </a:p>
          <a:p>
            <a:pPr lvl="1"/>
            <a:r>
              <a:rPr lang="en-US" sz="1800"/>
              <a:t>≥4 servings/week (0 points) </a:t>
            </a:r>
          </a:p>
          <a:p>
            <a:pPr marL="205740" lvl="1" indent="0">
              <a:buNone/>
            </a:pPr>
            <a:endParaRPr lang="en-US" sz="1800"/>
          </a:p>
          <a:p>
            <a:pPr marL="205740" lvl="1" indent="0">
              <a:buNone/>
            </a:pPr>
            <a:r>
              <a:rPr lang="en-US" sz="1800" b="1">
                <a:solidFill>
                  <a:srgbClr val="0528BB"/>
                </a:solidFill>
              </a:rPr>
              <a:t>Sum Scores, range  0 to 42 points</a:t>
            </a:r>
          </a:p>
          <a:p>
            <a:pPr marL="205740" lvl="1" indent="0">
              <a:buNone/>
            </a:pPr>
            <a:endParaRPr lang="en-US" sz="1800" b="1">
              <a:solidFill>
                <a:srgbClr val="0528BB"/>
              </a:solidFill>
            </a:endParaRPr>
          </a:p>
          <a:p>
            <a:pPr marL="491490" lvl="1">
              <a:buFontTx/>
              <a:buChar char="-"/>
            </a:pPr>
            <a:r>
              <a:rPr lang="en-US" sz="1800" b="1">
                <a:solidFill>
                  <a:srgbClr val="0528BB"/>
                </a:solidFill>
              </a:rPr>
              <a:t>Estimates overall diet quality</a:t>
            </a:r>
          </a:p>
          <a:p>
            <a:pPr marL="491490" lvl="1">
              <a:buFontTx/>
              <a:buChar char="-"/>
            </a:pPr>
            <a:r>
              <a:rPr lang="en-US" sz="1800" b="1">
                <a:solidFill>
                  <a:srgbClr val="0528BB"/>
                </a:solidFill>
              </a:rPr>
              <a:t>Associated with risk of chronic diseases</a:t>
            </a:r>
          </a:p>
          <a:p>
            <a:endParaRPr lang="en-US" sz="1700"/>
          </a:p>
        </p:txBody>
      </p:sp>
      <p:sp>
        <p:nvSpPr>
          <p:cNvPr id="3" name="TextBox 2">
            <a:extLst>
              <a:ext uri="{FF2B5EF4-FFF2-40B4-BE49-F238E27FC236}">
                <a16:creationId xmlns:a16="http://schemas.microsoft.com/office/drawing/2014/main" id="{246C2B6F-DA08-4C6C-A2AE-07A094A9D4EB}"/>
              </a:ext>
            </a:extLst>
          </p:cNvPr>
          <p:cNvSpPr txBox="1"/>
          <p:nvPr/>
        </p:nvSpPr>
        <p:spPr>
          <a:xfrm>
            <a:off x="6414288" y="6217850"/>
            <a:ext cx="1930329" cy="276999"/>
          </a:xfrm>
          <a:prstGeom prst="rect">
            <a:avLst/>
          </a:prstGeom>
          <a:noFill/>
        </p:spPr>
        <p:txBody>
          <a:bodyPr wrap="square" rtlCol="0">
            <a:spAutoFit/>
          </a:bodyPr>
          <a:lstStyle/>
          <a:p>
            <a:r>
              <a:rPr lang="en-US" sz="1200"/>
              <a:t>Rifas-Shiman SL et al, 2001</a:t>
            </a:r>
          </a:p>
        </p:txBody>
      </p:sp>
      <p:sp>
        <p:nvSpPr>
          <p:cNvPr id="7" name="Slide Number Placeholder 6"/>
          <p:cNvSpPr>
            <a:spLocks noGrp="1"/>
          </p:cNvSpPr>
          <p:nvPr>
            <p:ph type="sldNum" sz="quarter" idx="12"/>
          </p:nvPr>
        </p:nvSpPr>
        <p:spPr/>
        <p:txBody>
          <a:bodyPr/>
          <a:lstStyle/>
          <a:p>
            <a:fld id="{CC082723-3C0E-495E-BD93-C7585DD7B184}" type="slidenum">
              <a:rPr lang="en-US" smtClean="0"/>
              <a:t>50</a:t>
            </a:fld>
            <a:endParaRPr lang="en-US"/>
          </a:p>
        </p:txBody>
      </p:sp>
      <p:cxnSp>
        <p:nvCxnSpPr>
          <p:cNvPr id="8" name="Straight Connector 7"/>
          <p:cNvCxnSpPr/>
          <p:nvPr/>
        </p:nvCxnSpPr>
        <p:spPr>
          <a:xfrm>
            <a:off x="0" y="859083"/>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512609" y="859083"/>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939154"/>
      </p:ext>
    </p:extLst>
  </p:cSld>
  <p:clrMapOvr>
    <a:masterClrMapping/>
  </p:clrMapOvr>
  <mc:AlternateContent xmlns:mc="http://schemas.openxmlformats.org/markup-compatibility/2006" xmlns:p14="http://schemas.microsoft.com/office/powerpoint/2010/main">
    <mc:Choice Requires="p14">
      <p:transition spd="slow" p14:dur="2000" advTm="44876"/>
    </mc:Choice>
    <mc:Fallback xmlns="">
      <p:transition spd="slow" advTm="4487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09C3-8AA2-4778-A642-B4544C6CBE2E}"/>
              </a:ext>
            </a:extLst>
          </p:cNvPr>
          <p:cNvSpPr>
            <a:spLocks noGrp="1"/>
          </p:cNvSpPr>
          <p:nvPr>
            <p:ph type="title"/>
          </p:nvPr>
        </p:nvSpPr>
        <p:spPr>
          <a:xfrm>
            <a:off x="1222416" y="261947"/>
            <a:ext cx="6447084" cy="498191"/>
          </a:xfrm>
        </p:spPr>
        <p:txBody>
          <a:bodyPr>
            <a:normAutofit/>
          </a:bodyPr>
          <a:lstStyle/>
          <a:p>
            <a:pPr algn="l"/>
            <a:r>
              <a:rPr lang="en-US" sz="2600">
                <a:latin typeface="+mn-lt"/>
              </a:rPr>
              <a:t>Global Diet Quality Score (GDQS)</a:t>
            </a:r>
          </a:p>
        </p:txBody>
      </p:sp>
      <p:sp>
        <p:nvSpPr>
          <p:cNvPr id="3" name="TextBox 2">
            <a:extLst>
              <a:ext uri="{FF2B5EF4-FFF2-40B4-BE49-F238E27FC236}">
                <a16:creationId xmlns:a16="http://schemas.microsoft.com/office/drawing/2014/main" id="{246C2B6F-DA08-4C6C-A2AE-07A094A9D4EB}"/>
              </a:ext>
            </a:extLst>
          </p:cNvPr>
          <p:cNvSpPr txBox="1"/>
          <p:nvPr/>
        </p:nvSpPr>
        <p:spPr>
          <a:xfrm>
            <a:off x="5337810" y="6217850"/>
            <a:ext cx="3006807" cy="461665"/>
          </a:xfrm>
          <a:prstGeom prst="rect">
            <a:avLst/>
          </a:prstGeom>
          <a:noFill/>
        </p:spPr>
        <p:txBody>
          <a:bodyPr wrap="square" rtlCol="0">
            <a:spAutoFit/>
          </a:bodyPr>
          <a:lstStyle/>
          <a:p>
            <a:r>
              <a:rPr lang="en-US" sz="1200"/>
              <a:t>Harvard T.H. Chan School of Public Health, Department of Nutrition, 2021</a:t>
            </a:r>
          </a:p>
        </p:txBody>
      </p:sp>
      <p:sp>
        <p:nvSpPr>
          <p:cNvPr id="7" name="Slide Number Placeholder 6"/>
          <p:cNvSpPr>
            <a:spLocks noGrp="1"/>
          </p:cNvSpPr>
          <p:nvPr>
            <p:ph type="sldNum" sz="quarter" idx="12"/>
          </p:nvPr>
        </p:nvSpPr>
        <p:spPr/>
        <p:txBody>
          <a:bodyPr/>
          <a:lstStyle/>
          <a:p>
            <a:fld id="{CC082723-3C0E-495E-BD93-C7585DD7B184}" type="slidenum">
              <a:rPr lang="en-US" smtClean="0"/>
              <a:t>51</a:t>
            </a:fld>
            <a:endParaRPr lang="en-US"/>
          </a:p>
        </p:txBody>
      </p:sp>
      <p:cxnSp>
        <p:nvCxnSpPr>
          <p:cNvPr id="8" name="Straight Connector 7"/>
          <p:cNvCxnSpPr/>
          <p:nvPr/>
        </p:nvCxnSpPr>
        <p:spPr>
          <a:xfrm>
            <a:off x="0" y="859083"/>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512609" y="859083"/>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37B039B-2C73-AD4D-BDE3-18496DAE25EF}"/>
              </a:ext>
            </a:extLst>
          </p:cNvPr>
          <p:cNvSpPr txBox="1"/>
          <p:nvPr/>
        </p:nvSpPr>
        <p:spPr>
          <a:xfrm>
            <a:off x="662941" y="1012267"/>
            <a:ext cx="7779310" cy="5078313"/>
          </a:xfrm>
          <a:prstGeom prst="rect">
            <a:avLst/>
          </a:prstGeom>
          <a:noFill/>
        </p:spPr>
        <p:txBody>
          <a:bodyPr wrap="square" rtlCol="0">
            <a:spAutoFit/>
          </a:bodyPr>
          <a:lstStyle/>
          <a:p>
            <a:pPr marL="285750" indent="-285750">
              <a:buFont typeface="Arial" panose="020B0604020202020204" pitchFamily="34" charset="0"/>
              <a:buChar char="•"/>
            </a:pPr>
            <a:r>
              <a:rPr lang="en-US"/>
              <a:t>The GDQS is an entirely food-based metric, consisting of 25 food groups: 16 healthy food groups, 7 unhealthy food groups, and </a:t>
            </a:r>
            <a:r>
              <a:rPr lang="en-US" b="1"/>
              <a:t>2 food groups (red meat, high-fat dairy) that are unhealthy when consumed in excessive amounts</a:t>
            </a: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Three ranges of quantity of consumption are defined (in grams/day) and used in scoring the metric: low, medium, and high.</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Healthy foods increase points given to the diet while unhealthy foods decrease points.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For the two food groups that are unhealthy in excessive consumption (red meat, high-fat dairy), the points associated with the GDQS food group increase up to a certain threshold of quantity of consumption, after which the points decrease.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Validated among adults, non-pregnant nonlactating women, and children 2-14 years in predicting nutrient intakes and noncommunicable disease outcomes in several low- and high-income countries</a:t>
            </a:r>
          </a:p>
        </p:txBody>
      </p:sp>
    </p:spTree>
    <p:extLst>
      <p:ext uri="{BB962C8B-B14F-4D97-AF65-F5344CB8AC3E}">
        <p14:creationId xmlns:p14="http://schemas.microsoft.com/office/powerpoint/2010/main" val="2278504110"/>
      </p:ext>
    </p:extLst>
  </p:cSld>
  <p:clrMapOvr>
    <a:masterClrMapping/>
  </p:clrMapOvr>
  <mc:AlternateContent xmlns:mc="http://schemas.openxmlformats.org/markup-compatibility/2006" xmlns:p14="http://schemas.microsoft.com/office/powerpoint/2010/main">
    <mc:Choice Requires="p14">
      <p:transition spd="slow" p14:dur="2000" advTm="44876"/>
    </mc:Choice>
    <mc:Fallback xmlns="">
      <p:transition spd="slow" advTm="4487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09C3-8AA2-4778-A642-B4544C6CBE2E}"/>
              </a:ext>
            </a:extLst>
          </p:cNvPr>
          <p:cNvSpPr>
            <a:spLocks noGrp="1"/>
          </p:cNvSpPr>
          <p:nvPr>
            <p:ph type="title"/>
          </p:nvPr>
        </p:nvSpPr>
        <p:spPr>
          <a:xfrm>
            <a:off x="1222416" y="261947"/>
            <a:ext cx="6447084" cy="498191"/>
          </a:xfrm>
        </p:spPr>
        <p:txBody>
          <a:bodyPr>
            <a:normAutofit/>
          </a:bodyPr>
          <a:lstStyle/>
          <a:p>
            <a:pPr algn="l"/>
            <a:r>
              <a:rPr lang="en-US" sz="2600">
                <a:latin typeface="+mn-lt"/>
              </a:rPr>
              <a:t>Global Diet Quality Score (GDQS)</a:t>
            </a:r>
          </a:p>
        </p:txBody>
      </p:sp>
      <p:sp>
        <p:nvSpPr>
          <p:cNvPr id="7" name="Slide Number Placeholder 6"/>
          <p:cNvSpPr>
            <a:spLocks noGrp="1"/>
          </p:cNvSpPr>
          <p:nvPr>
            <p:ph type="sldNum" sz="quarter" idx="12"/>
          </p:nvPr>
        </p:nvSpPr>
        <p:spPr/>
        <p:txBody>
          <a:bodyPr/>
          <a:lstStyle/>
          <a:p>
            <a:fld id="{CC082723-3C0E-495E-BD93-C7585DD7B184}" type="slidenum">
              <a:rPr lang="en-US" smtClean="0"/>
              <a:t>52</a:t>
            </a:fld>
            <a:endParaRPr lang="en-US"/>
          </a:p>
        </p:txBody>
      </p:sp>
      <p:cxnSp>
        <p:nvCxnSpPr>
          <p:cNvPr id="8" name="Straight Connector 7"/>
          <p:cNvCxnSpPr/>
          <p:nvPr/>
        </p:nvCxnSpPr>
        <p:spPr>
          <a:xfrm>
            <a:off x="0" y="859083"/>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512609" y="859083"/>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CB56C0A3-72DE-C748-92DE-B3A976AA8586}"/>
              </a:ext>
            </a:extLst>
          </p:cNvPr>
          <p:cNvPicPr>
            <a:picLocks noChangeAspect="1"/>
          </p:cNvPicPr>
          <p:nvPr/>
        </p:nvPicPr>
        <p:blipFill>
          <a:blip r:embed="rId3"/>
          <a:stretch>
            <a:fillRect/>
          </a:stretch>
        </p:blipFill>
        <p:spPr>
          <a:xfrm>
            <a:off x="195848" y="1052977"/>
            <a:ext cx="8752303" cy="4752046"/>
          </a:xfrm>
          <a:prstGeom prst="rect">
            <a:avLst/>
          </a:prstGeom>
        </p:spPr>
      </p:pic>
      <p:sp>
        <p:nvSpPr>
          <p:cNvPr id="10" name="TextBox 9">
            <a:extLst>
              <a:ext uri="{FF2B5EF4-FFF2-40B4-BE49-F238E27FC236}">
                <a16:creationId xmlns:a16="http://schemas.microsoft.com/office/drawing/2014/main" id="{2A8F7CC1-265D-4247-B7D9-6CB8FB00F43D}"/>
              </a:ext>
            </a:extLst>
          </p:cNvPr>
          <p:cNvSpPr txBox="1"/>
          <p:nvPr/>
        </p:nvSpPr>
        <p:spPr>
          <a:xfrm>
            <a:off x="5337810" y="6217850"/>
            <a:ext cx="3006807" cy="461665"/>
          </a:xfrm>
          <a:prstGeom prst="rect">
            <a:avLst/>
          </a:prstGeom>
          <a:noFill/>
        </p:spPr>
        <p:txBody>
          <a:bodyPr wrap="square" rtlCol="0">
            <a:spAutoFit/>
          </a:bodyPr>
          <a:lstStyle/>
          <a:p>
            <a:r>
              <a:rPr lang="en-US" sz="1200"/>
              <a:t>Harvard T.H. Chan School of Public Health, Department of Nutrition, 2021</a:t>
            </a:r>
          </a:p>
        </p:txBody>
      </p:sp>
    </p:spTree>
    <p:extLst>
      <p:ext uri="{BB962C8B-B14F-4D97-AF65-F5344CB8AC3E}">
        <p14:creationId xmlns:p14="http://schemas.microsoft.com/office/powerpoint/2010/main" val="1370173101"/>
      </p:ext>
    </p:extLst>
  </p:cSld>
  <p:clrMapOvr>
    <a:masterClrMapping/>
  </p:clrMapOvr>
  <mc:AlternateContent xmlns:mc="http://schemas.openxmlformats.org/markup-compatibility/2006" xmlns:p14="http://schemas.microsoft.com/office/powerpoint/2010/main">
    <mc:Choice Requires="p14">
      <p:transition spd="slow" p14:dur="2000" advTm="44876"/>
    </mc:Choice>
    <mc:Fallback xmlns="">
      <p:transition spd="slow" advTm="4487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09C3-8AA2-4778-A642-B4544C6CBE2E}"/>
              </a:ext>
            </a:extLst>
          </p:cNvPr>
          <p:cNvSpPr>
            <a:spLocks noGrp="1"/>
          </p:cNvSpPr>
          <p:nvPr>
            <p:ph type="title"/>
          </p:nvPr>
        </p:nvSpPr>
        <p:spPr>
          <a:xfrm>
            <a:off x="138546" y="136525"/>
            <a:ext cx="8326582" cy="498191"/>
          </a:xfrm>
        </p:spPr>
        <p:txBody>
          <a:bodyPr>
            <a:normAutofit fontScale="90000"/>
          </a:bodyPr>
          <a:lstStyle/>
          <a:p>
            <a:r>
              <a:rPr lang="en-US" sz="2900">
                <a:latin typeface="+mn-lt"/>
              </a:rPr>
              <a:t>Maternal dietary diversity and dietary quality scores in relation to adverse birth outcomes in Tanzanian women </a:t>
            </a:r>
          </a:p>
        </p:txBody>
      </p:sp>
      <p:sp>
        <p:nvSpPr>
          <p:cNvPr id="7" name="Slide Number Placeholder 6"/>
          <p:cNvSpPr>
            <a:spLocks noGrp="1"/>
          </p:cNvSpPr>
          <p:nvPr>
            <p:ph type="sldNum" sz="quarter" idx="12"/>
          </p:nvPr>
        </p:nvSpPr>
        <p:spPr/>
        <p:txBody>
          <a:bodyPr/>
          <a:lstStyle/>
          <a:p>
            <a:fld id="{CC082723-3C0E-495E-BD93-C7585DD7B184}" type="slidenum">
              <a:rPr lang="en-US" smtClean="0"/>
              <a:t>53</a:t>
            </a:fld>
            <a:endParaRPr lang="en-US"/>
          </a:p>
        </p:txBody>
      </p:sp>
      <p:cxnSp>
        <p:nvCxnSpPr>
          <p:cNvPr id="8" name="Straight Connector 7"/>
          <p:cNvCxnSpPr/>
          <p:nvPr/>
        </p:nvCxnSpPr>
        <p:spPr>
          <a:xfrm>
            <a:off x="0" y="859083"/>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512609" y="859083"/>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A8F7CC1-265D-4247-B7D9-6CB8FB00F43D}"/>
              </a:ext>
            </a:extLst>
          </p:cNvPr>
          <p:cNvSpPr txBox="1"/>
          <p:nvPr/>
        </p:nvSpPr>
        <p:spPr>
          <a:xfrm>
            <a:off x="6553200" y="6400412"/>
            <a:ext cx="3006807" cy="276999"/>
          </a:xfrm>
          <a:prstGeom prst="rect">
            <a:avLst/>
          </a:prstGeom>
          <a:noFill/>
        </p:spPr>
        <p:txBody>
          <a:bodyPr wrap="square" rtlCol="0">
            <a:spAutoFit/>
          </a:bodyPr>
          <a:lstStyle/>
          <a:p>
            <a:r>
              <a:rPr lang="en-US" sz="1200" err="1"/>
              <a:t>Madzorera</a:t>
            </a:r>
            <a:r>
              <a:rPr lang="en-US" sz="1200"/>
              <a:t>  et al 2020</a:t>
            </a:r>
          </a:p>
        </p:txBody>
      </p:sp>
      <p:sp>
        <p:nvSpPr>
          <p:cNvPr id="3" name="TextBox 2">
            <a:extLst>
              <a:ext uri="{FF2B5EF4-FFF2-40B4-BE49-F238E27FC236}">
                <a16:creationId xmlns:a16="http://schemas.microsoft.com/office/drawing/2014/main" id="{F1C5280C-27E4-9447-B892-D5579F6609F5}"/>
              </a:ext>
            </a:extLst>
          </p:cNvPr>
          <p:cNvSpPr txBox="1"/>
          <p:nvPr/>
        </p:nvSpPr>
        <p:spPr>
          <a:xfrm>
            <a:off x="506251" y="1330037"/>
            <a:ext cx="7363131" cy="4647426"/>
          </a:xfrm>
          <a:prstGeom prst="rect">
            <a:avLst/>
          </a:prstGeom>
          <a:noFill/>
        </p:spPr>
        <p:txBody>
          <a:bodyPr wrap="square" rtlCol="0">
            <a:spAutoFit/>
          </a:bodyPr>
          <a:lstStyle/>
          <a:p>
            <a:pPr marL="285750" indent="-285750">
              <a:buFont typeface="Arial" panose="020B0604020202020204" pitchFamily="34" charset="0"/>
              <a:buChar char="•"/>
            </a:pPr>
            <a:r>
              <a:rPr lang="en-US" sz="2000"/>
              <a:t>The study examined the associations of maternal prenatal dietary diversity (MDD-W) and dietary quality (PDQS) with birth outcomes</a:t>
            </a:r>
          </a:p>
          <a:p>
            <a:endParaRPr lang="en-US" sz="2000"/>
          </a:p>
          <a:p>
            <a:pPr marL="285750" indent="-285750">
              <a:buFont typeface="Arial" panose="020B0604020202020204" pitchFamily="34" charset="0"/>
              <a:buChar char="•"/>
            </a:pPr>
            <a:r>
              <a:rPr lang="en-US" sz="2000"/>
              <a:t>Assessed using 24-h dietary recall questionnaires administered to mothers during pregnancy </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MDD-W: a measure of</a:t>
            </a:r>
            <a:r>
              <a:rPr lang="en-US" sz="2000" b="1"/>
              <a:t> dietary diversity</a:t>
            </a:r>
          </a:p>
          <a:p>
            <a:pPr marL="742950" lvl="1" indent="-285750">
              <a:buFont typeface="Arial" panose="020B0604020202020204" pitchFamily="34" charset="0"/>
              <a:buChar char="•"/>
            </a:pPr>
            <a:r>
              <a:rPr lang="en-US" sz="2000"/>
              <a:t>criterion for meeting minimum dietary diversity (MDD- W) was the consumption of food from ≥5 of the 10 food groups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PDQS: a measure of maternal </a:t>
            </a:r>
            <a:r>
              <a:rPr lang="en-US" sz="2000" b="1"/>
              <a:t>diet quality </a:t>
            </a:r>
          </a:p>
          <a:p>
            <a:pPr marL="742950" lvl="1" indent="-285750">
              <a:buFont typeface="Arial" panose="020B0604020202020204" pitchFamily="34" charset="0"/>
              <a:buChar char="•"/>
            </a:pPr>
            <a:r>
              <a:rPr lang="en-US" sz="2000"/>
              <a:t>foods consumed by women during pregnancy were classified into 21 food groups</a:t>
            </a:r>
          </a:p>
          <a:p>
            <a:pPr marL="285750" indent="-285750">
              <a:buFont typeface="Arial" panose="020B0604020202020204" pitchFamily="34" charset="0"/>
              <a:buChar char="•"/>
            </a:pPr>
            <a:endParaRPr lang="en-US"/>
          </a:p>
          <a:p>
            <a:endParaRPr lang="en-US"/>
          </a:p>
        </p:txBody>
      </p:sp>
    </p:spTree>
    <p:extLst>
      <p:ext uri="{BB962C8B-B14F-4D97-AF65-F5344CB8AC3E}">
        <p14:creationId xmlns:p14="http://schemas.microsoft.com/office/powerpoint/2010/main" val="2390221702"/>
      </p:ext>
    </p:extLst>
  </p:cSld>
  <p:clrMapOvr>
    <a:masterClrMapping/>
  </p:clrMapOvr>
  <mc:AlternateContent xmlns:mc="http://schemas.openxmlformats.org/markup-compatibility/2006" xmlns:p14="http://schemas.microsoft.com/office/powerpoint/2010/main">
    <mc:Choice Requires="p14">
      <p:transition spd="slow" p14:dur="2000" advTm="44876"/>
    </mc:Choice>
    <mc:Fallback xmlns="">
      <p:transition spd="slow" advTm="4487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09C3-8AA2-4778-A642-B4544C6CBE2E}"/>
              </a:ext>
            </a:extLst>
          </p:cNvPr>
          <p:cNvSpPr>
            <a:spLocks noGrp="1"/>
          </p:cNvSpPr>
          <p:nvPr>
            <p:ph type="title"/>
          </p:nvPr>
        </p:nvSpPr>
        <p:spPr>
          <a:xfrm>
            <a:off x="138546" y="136525"/>
            <a:ext cx="8326582" cy="498191"/>
          </a:xfrm>
        </p:spPr>
        <p:txBody>
          <a:bodyPr>
            <a:normAutofit fontScale="90000"/>
          </a:bodyPr>
          <a:lstStyle/>
          <a:p>
            <a:r>
              <a:rPr lang="en-US" sz="2900">
                <a:latin typeface="+mn-lt"/>
              </a:rPr>
              <a:t>Maternal dietary diversity and dietary quality scores in relation to adverse birth outcomes in Tanzanian women </a:t>
            </a:r>
          </a:p>
        </p:txBody>
      </p:sp>
      <p:sp>
        <p:nvSpPr>
          <p:cNvPr id="7" name="Slide Number Placeholder 6"/>
          <p:cNvSpPr>
            <a:spLocks noGrp="1"/>
          </p:cNvSpPr>
          <p:nvPr>
            <p:ph type="sldNum" sz="quarter" idx="12"/>
          </p:nvPr>
        </p:nvSpPr>
        <p:spPr/>
        <p:txBody>
          <a:bodyPr/>
          <a:lstStyle/>
          <a:p>
            <a:fld id="{CC082723-3C0E-495E-BD93-C7585DD7B184}" type="slidenum">
              <a:rPr lang="en-US" smtClean="0"/>
              <a:t>54</a:t>
            </a:fld>
            <a:endParaRPr lang="en-US"/>
          </a:p>
        </p:txBody>
      </p:sp>
      <p:cxnSp>
        <p:nvCxnSpPr>
          <p:cNvPr id="8" name="Straight Connector 7"/>
          <p:cNvCxnSpPr/>
          <p:nvPr/>
        </p:nvCxnSpPr>
        <p:spPr>
          <a:xfrm>
            <a:off x="0" y="859083"/>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512609" y="859083"/>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2A8F7CC1-265D-4247-B7D9-6CB8FB00F43D}"/>
              </a:ext>
            </a:extLst>
          </p:cNvPr>
          <p:cNvSpPr txBox="1"/>
          <p:nvPr/>
        </p:nvSpPr>
        <p:spPr>
          <a:xfrm>
            <a:off x="6553200" y="6400412"/>
            <a:ext cx="3006807" cy="276999"/>
          </a:xfrm>
          <a:prstGeom prst="rect">
            <a:avLst/>
          </a:prstGeom>
          <a:noFill/>
        </p:spPr>
        <p:txBody>
          <a:bodyPr wrap="square" rtlCol="0">
            <a:spAutoFit/>
          </a:bodyPr>
          <a:lstStyle/>
          <a:p>
            <a:r>
              <a:rPr lang="en-US" sz="1200" err="1"/>
              <a:t>Madzorera</a:t>
            </a:r>
            <a:r>
              <a:rPr lang="en-US" sz="1200"/>
              <a:t>  et al 2020</a:t>
            </a:r>
          </a:p>
        </p:txBody>
      </p:sp>
      <p:sp>
        <p:nvSpPr>
          <p:cNvPr id="3" name="TextBox 2">
            <a:extLst>
              <a:ext uri="{FF2B5EF4-FFF2-40B4-BE49-F238E27FC236}">
                <a16:creationId xmlns:a16="http://schemas.microsoft.com/office/drawing/2014/main" id="{F1C5280C-27E4-9447-B892-D5579F6609F5}"/>
              </a:ext>
            </a:extLst>
          </p:cNvPr>
          <p:cNvSpPr txBox="1"/>
          <p:nvPr/>
        </p:nvSpPr>
        <p:spPr>
          <a:xfrm>
            <a:off x="506251" y="1330037"/>
            <a:ext cx="7363131" cy="3447098"/>
          </a:xfrm>
          <a:prstGeom prst="rect">
            <a:avLst/>
          </a:prstGeom>
          <a:noFill/>
        </p:spPr>
        <p:txBody>
          <a:bodyPr wrap="square" rtlCol="0">
            <a:spAutoFit/>
          </a:bodyPr>
          <a:lstStyle/>
          <a:p>
            <a:endParaRPr lang="en-US" sz="2000"/>
          </a:p>
          <a:p>
            <a:pPr marL="285750" indent="-285750">
              <a:buFont typeface="Arial" panose="020B0604020202020204" pitchFamily="34" charset="0"/>
              <a:buChar char="•"/>
            </a:pPr>
            <a:r>
              <a:rPr lang="en-US" sz="2000"/>
              <a:t>PDQS (measure of diet quality) was inversely associated with preterm birth, low birth weight, and fetal loss. </a:t>
            </a:r>
          </a:p>
          <a:p>
            <a:endParaRPr lang="en-US" sz="2000"/>
          </a:p>
          <a:p>
            <a:pPr marL="285750" indent="-285750">
              <a:buFont typeface="Arial" panose="020B0604020202020204" pitchFamily="34" charset="0"/>
              <a:buChar char="•"/>
            </a:pPr>
            <a:r>
              <a:rPr lang="en-US" sz="2000"/>
              <a:t>MDD-W (measure of dietary diversity) was inversely associated with small for gestational age.</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Conclusion: the findings suggest that </a:t>
            </a:r>
            <a:r>
              <a:rPr lang="en-US" sz="2000" b="1"/>
              <a:t>in addition to dietary diversity, diet quality should be considered as important</a:t>
            </a:r>
            <a:r>
              <a:rPr lang="en-US" sz="2000"/>
              <a:t> in understanding risk factors for poor birth outcomes. </a:t>
            </a:r>
          </a:p>
          <a:p>
            <a:endParaRPr lang="en-US"/>
          </a:p>
        </p:txBody>
      </p:sp>
    </p:spTree>
    <p:extLst>
      <p:ext uri="{BB962C8B-B14F-4D97-AF65-F5344CB8AC3E}">
        <p14:creationId xmlns:p14="http://schemas.microsoft.com/office/powerpoint/2010/main" val="694095996"/>
      </p:ext>
    </p:extLst>
  </p:cSld>
  <p:clrMapOvr>
    <a:masterClrMapping/>
  </p:clrMapOvr>
  <mc:AlternateContent xmlns:mc="http://schemas.openxmlformats.org/markup-compatibility/2006" xmlns:p14="http://schemas.microsoft.com/office/powerpoint/2010/main">
    <mc:Choice Requires="p14">
      <p:transition spd="slow" p14:dur="2000" advTm="44876"/>
    </mc:Choice>
    <mc:Fallback xmlns="">
      <p:transition spd="slow" advTm="4487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736647" cy="523220"/>
          </a:xfrm>
          <a:prstGeom prst="rect">
            <a:avLst/>
          </a:prstGeom>
          <a:noFill/>
        </p:spPr>
        <p:txBody>
          <a:bodyPr wrap="none" rtlCol="0">
            <a:spAutoFit/>
          </a:bodyPr>
          <a:lstStyle/>
          <a:p>
            <a:r>
              <a:rPr lang="en-US" sz="2800"/>
              <a:t>Session Overview</a:t>
            </a:r>
          </a:p>
        </p:txBody>
      </p:sp>
      <p:sp>
        <p:nvSpPr>
          <p:cNvPr id="13" name="Content Placeholder 2"/>
          <p:cNvSpPr txBox="1">
            <a:spLocks/>
          </p:cNvSpPr>
          <p:nvPr/>
        </p:nvSpPr>
        <p:spPr>
          <a:xfrm>
            <a:off x="1010186" y="1292766"/>
            <a:ext cx="7676614" cy="4449212"/>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en-US" sz="2800" dirty="0">
                <a:solidFill>
                  <a:schemeClr val="tx1"/>
                </a:solidFill>
              </a:rPr>
              <a:t>2. Assessment of nutritional status</a:t>
            </a:r>
          </a:p>
          <a:p>
            <a:pPr marL="971550" lvl="1" indent="-514350" algn="l">
              <a:lnSpc>
                <a:spcPct val="150000"/>
              </a:lnSpc>
              <a:buFont typeface="+mj-lt"/>
              <a:buAutoNum type="alphaLcPeriod"/>
            </a:pPr>
            <a:r>
              <a:rPr lang="en-US" sz="2400" dirty="0">
                <a:solidFill>
                  <a:schemeClr val="bg1">
                    <a:lumMod val="50000"/>
                  </a:schemeClr>
                </a:solidFill>
              </a:rPr>
              <a:t>Assessment of diet</a:t>
            </a:r>
          </a:p>
          <a:p>
            <a:pPr marL="971550" lvl="1" indent="-514350" algn="l">
              <a:lnSpc>
                <a:spcPct val="150000"/>
              </a:lnSpc>
              <a:buFont typeface="+mj-lt"/>
              <a:buAutoNum type="alphaLcPeriod"/>
            </a:pPr>
            <a:r>
              <a:rPr lang="en-US" sz="2400" b="1" dirty="0">
                <a:solidFill>
                  <a:schemeClr val="tx1"/>
                </a:solidFill>
              </a:rPr>
              <a:t>Biomarkers</a:t>
            </a:r>
          </a:p>
          <a:p>
            <a:pPr marL="971550" lvl="1" indent="-514350" algn="l">
              <a:lnSpc>
                <a:spcPct val="150000"/>
              </a:lnSpc>
              <a:buFont typeface="+mj-lt"/>
              <a:buAutoNum type="alphaLcPeriod"/>
            </a:pPr>
            <a:r>
              <a:rPr lang="en-US" sz="2400" dirty="0">
                <a:solidFill>
                  <a:schemeClr val="bg1">
                    <a:lumMod val="50000"/>
                  </a:schemeClr>
                </a:solidFill>
              </a:rPr>
              <a:t>Anthropometry</a:t>
            </a:r>
          </a:p>
          <a:p>
            <a:pPr marL="971550" lvl="1" indent="-514350" algn="l">
              <a:lnSpc>
                <a:spcPct val="150000"/>
              </a:lnSpc>
              <a:buFont typeface="+mj-lt"/>
              <a:buAutoNum type="alphaLcPeriod"/>
            </a:pPr>
            <a:endParaRPr lang="en-US" sz="2400" b="1" dirty="0">
              <a:solidFill>
                <a:schemeClr val="tx1"/>
              </a:solidFill>
            </a:endParaRPr>
          </a:p>
        </p:txBody>
      </p:sp>
      <p:sp>
        <p:nvSpPr>
          <p:cNvPr id="2" name="Slide Number Placeholder 1">
            <a:extLst>
              <a:ext uri="{FF2B5EF4-FFF2-40B4-BE49-F238E27FC236}">
                <a16:creationId xmlns:a16="http://schemas.microsoft.com/office/drawing/2014/main" id="{D96DCD23-924D-8549-B1E2-7D89D063E895}"/>
              </a:ext>
            </a:extLst>
          </p:cNvPr>
          <p:cNvSpPr>
            <a:spLocks noGrp="1"/>
          </p:cNvSpPr>
          <p:nvPr>
            <p:ph type="sldNum" sz="quarter" idx="12"/>
          </p:nvPr>
        </p:nvSpPr>
        <p:spPr/>
        <p:txBody>
          <a:bodyPr/>
          <a:lstStyle/>
          <a:p>
            <a:fld id="{0AF61714-15FE-B440-91C1-B7D90E53E1C5}" type="slidenum">
              <a:rPr lang="en-US" smtClean="0"/>
              <a:t>55</a:t>
            </a:fld>
            <a:endParaRPr lang="en-US"/>
          </a:p>
        </p:txBody>
      </p:sp>
    </p:spTree>
    <p:extLst>
      <p:ext uri="{BB962C8B-B14F-4D97-AF65-F5344CB8AC3E}">
        <p14:creationId xmlns:p14="http://schemas.microsoft.com/office/powerpoint/2010/main" val="2930949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710276" cy="492443"/>
          </a:xfrm>
          <a:prstGeom prst="rect">
            <a:avLst/>
          </a:prstGeom>
          <a:noFill/>
        </p:spPr>
        <p:txBody>
          <a:bodyPr wrap="none" rtlCol="0">
            <a:spAutoFit/>
          </a:bodyPr>
          <a:lstStyle/>
          <a:p>
            <a:r>
              <a:rPr lang="en-US" sz="2600"/>
              <a:t>Biomarkers</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sp>
        <p:nvSpPr>
          <p:cNvPr id="14" name="Content Placeholder 2"/>
          <p:cNvSpPr txBox="1">
            <a:spLocks/>
          </p:cNvSpPr>
          <p:nvPr/>
        </p:nvSpPr>
        <p:spPr>
          <a:xfrm>
            <a:off x="331919" y="1124527"/>
            <a:ext cx="8180821" cy="480844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a:solidFill>
                  <a:srgbClr val="000000"/>
                </a:solidFill>
              </a:rPr>
              <a:t>Objective</a:t>
            </a:r>
          </a:p>
          <a:p>
            <a:pPr marL="342900" indent="-342900" algn="l">
              <a:buFont typeface="Arial" panose="020B0604020202020204" pitchFamily="34" charset="0"/>
              <a:buChar char="•"/>
            </a:pPr>
            <a:r>
              <a:rPr lang="en-US" sz="2200">
                <a:solidFill>
                  <a:srgbClr val="000000"/>
                </a:solidFill>
              </a:rPr>
              <a:t>Quantify dietary intake of nutrients/foods</a:t>
            </a:r>
          </a:p>
          <a:p>
            <a:pPr marL="342900" indent="-342900" algn="l">
              <a:buFont typeface="Arial" panose="020B0604020202020204" pitchFamily="34" charset="0"/>
              <a:buChar char="•"/>
            </a:pPr>
            <a:r>
              <a:rPr lang="en-US" sz="2200">
                <a:solidFill>
                  <a:srgbClr val="000000"/>
                </a:solidFill>
              </a:rPr>
              <a:t>Measure nutritional status, e.g. deficiency</a:t>
            </a:r>
          </a:p>
          <a:p>
            <a:pPr marL="342900" indent="-342900" algn="l">
              <a:buFont typeface="Arial" panose="020B0604020202020204" pitchFamily="34" charset="0"/>
              <a:buChar char="•"/>
            </a:pPr>
            <a:r>
              <a:rPr lang="en-US" sz="2200">
                <a:solidFill>
                  <a:srgbClr val="000000"/>
                </a:solidFill>
              </a:rPr>
              <a:t>Validate alternative dietary assessment measures e.g. 24Hr recall or FFQ</a:t>
            </a:r>
          </a:p>
          <a:p>
            <a:pPr algn="l"/>
            <a:r>
              <a:rPr lang="en-US" sz="2200" b="1">
                <a:solidFill>
                  <a:srgbClr val="000000"/>
                </a:solidFill>
              </a:rPr>
              <a:t>Types </a:t>
            </a:r>
          </a:p>
          <a:p>
            <a:pPr marL="342900" indent="-342900" algn="l">
              <a:buFont typeface="Arial" panose="020B0604020202020204" pitchFamily="34" charset="0"/>
              <a:buChar char="•"/>
            </a:pPr>
            <a:r>
              <a:rPr lang="en-US" sz="2200">
                <a:solidFill>
                  <a:srgbClr val="000000"/>
                </a:solidFill>
              </a:rPr>
              <a:t>Fluid markers - micronutrient levels in body fluids (serum, plasma, whole blood, breast milk, saliva, tears, urine, etc.) may be highly correlated with tissue levels. However, not all markers correlate well.</a:t>
            </a:r>
          </a:p>
          <a:p>
            <a:pPr marL="342900" indent="-342900" algn="l">
              <a:buFont typeface="Arial" panose="020B0604020202020204" pitchFamily="34" charset="0"/>
              <a:buChar char="•"/>
            </a:pPr>
            <a:r>
              <a:rPr lang="en-US" sz="2200">
                <a:solidFill>
                  <a:srgbClr val="000000"/>
                </a:solidFill>
              </a:rPr>
              <a:t>Tissue markers - can be a more direct measure of whether micronutrient levels are adequate for functional needs.</a:t>
            </a:r>
          </a:p>
          <a:p>
            <a:pPr algn="l"/>
            <a:endParaRPr lang="en-US" sz="2200">
              <a:solidFill>
                <a:srgbClr val="000000"/>
              </a:solidFill>
            </a:endParaRPr>
          </a:p>
        </p:txBody>
      </p:sp>
      <p:sp>
        <p:nvSpPr>
          <p:cNvPr id="2" name="Slide Number Placeholder 1">
            <a:extLst>
              <a:ext uri="{FF2B5EF4-FFF2-40B4-BE49-F238E27FC236}">
                <a16:creationId xmlns:a16="http://schemas.microsoft.com/office/drawing/2014/main" id="{D6478844-3B55-4542-AD13-F35E8661587A}"/>
              </a:ext>
            </a:extLst>
          </p:cNvPr>
          <p:cNvSpPr>
            <a:spLocks noGrp="1"/>
          </p:cNvSpPr>
          <p:nvPr>
            <p:ph type="sldNum" sz="quarter" idx="12"/>
          </p:nvPr>
        </p:nvSpPr>
        <p:spPr/>
        <p:txBody>
          <a:bodyPr/>
          <a:lstStyle/>
          <a:p>
            <a:fld id="{0AF61714-15FE-B440-91C1-B7D90E53E1C5}" type="slidenum">
              <a:rPr lang="en-US" smtClean="0"/>
              <a:t>56</a:t>
            </a:fld>
            <a:endParaRPr lang="en-US"/>
          </a:p>
        </p:txBody>
      </p:sp>
    </p:spTree>
    <p:extLst>
      <p:ext uri="{BB962C8B-B14F-4D97-AF65-F5344CB8AC3E}">
        <p14:creationId xmlns:p14="http://schemas.microsoft.com/office/powerpoint/2010/main" val="406390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710276" cy="492443"/>
          </a:xfrm>
          <a:prstGeom prst="rect">
            <a:avLst/>
          </a:prstGeom>
          <a:noFill/>
        </p:spPr>
        <p:txBody>
          <a:bodyPr wrap="none" rtlCol="0">
            <a:spAutoFit/>
          </a:bodyPr>
          <a:lstStyle/>
          <a:p>
            <a:r>
              <a:rPr lang="en-US" sz="2600"/>
              <a:t>Biomarkers</a:t>
            </a: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Diet</a:t>
            </a:r>
          </a:p>
        </p:txBody>
      </p:sp>
      <p:graphicFrame>
        <p:nvGraphicFramePr>
          <p:cNvPr id="12" name="Table 11"/>
          <p:cNvGraphicFramePr>
            <a:graphicFrameLocks noGrp="1"/>
          </p:cNvGraphicFramePr>
          <p:nvPr/>
        </p:nvGraphicFramePr>
        <p:xfrm>
          <a:off x="457200" y="1172617"/>
          <a:ext cx="8229600" cy="5212080"/>
        </p:xfrm>
        <a:graphic>
          <a:graphicData uri="http://schemas.openxmlformats.org/drawingml/2006/table">
            <a:tbl>
              <a:tblPr firstRow="1" bandRow="1">
                <a:tableStyleId>{2D5ABB26-0587-4C30-8999-92F81FD0307C}</a:tableStyleId>
              </a:tblPr>
              <a:tblGrid>
                <a:gridCol w="3930380">
                  <a:extLst>
                    <a:ext uri="{9D8B030D-6E8A-4147-A177-3AD203B41FA5}">
                      <a16:colId xmlns:a16="http://schemas.microsoft.com/office/drawing/2014/main" val="20000"/>
                    </a:ext>
                  </a:extLst>
                </a:gridCol>
                <a:gridCol w="372047">
                  <a:extLst>
                    <a:ext uri="{9D8B030D-6E8A-4147-A177-3AD203B41FA5}">
                      <a16:colId xmlns:a16="http://schemas.microsoft.com/office/drawing/2014/main" val="20001"/>
                    </a:ext>
                  </a:extLst>
                </a:gridCol>
                <a:gridCol w="3927173">
                  <a:extLst>
                    <a:ext uri="{9D8B030D-6E8A-4147-A177-3AD203B41FA5}">
                      <a16:colId xmlns:a16="http://schemas.microsoft.com/office/drawing/2014/main" val="20002"/>
                    </a:ext>
                  </a:extLst>
                </a:gridCol>
              </a:tblGrid>
              <a:tr h="370840">
                <a:tc>
                  <a:txBody>
                    <a:bodyPr/>
                    <a:lstStyle/>
                    <a:p>
                      <a:pPr algn="ctr"/>
                      <a:r>
                        <a:rPr lang="en-US" sz="220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220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285750" indent="-285750">
                        <a:buFont typeface="Arial"/>
                        <a:buChar char="•"/>
                      </a:pPr>
                      <a:r>
                        <a:rPr lang="en-US" sz="2200"/>
                        <a:t>“Objective” – no memory error or bias</a:t>
                      </a:r>
                    </a:p>
                    <a:p>
                      <a:pPr marL="285750" indent="-285750">
                        <a:buFont typeface="Arial"/>
                        <a:buChar char="•"/>
                      </a:pPr>
                      <a:r>
                        <a:rPr lang="en-US" sz="2200"/>
                        <a:t>May represent information not available from food intake data</a:t>
                      </a:r>
                    </a:p>
                    <a:p>
                      <a:pPr marL="285750" indent="-285750">
                        <a:buFont typeface="Arial"/>
                        <a:buChar char="•"/>
                      </a:pPr>
                      <a:r>
                        <a:rPr lang="en-US" sz="2200"/>
                        <a:t>May be available in retrospect (analysis of stored specimens). </a:t>
                      </a:r>
                    </a:p>
                    <a:p>
                      <a:pPr marL="285750" indent="-285750">
                        <a:buFont typeface="Arial"/>
                        <a:buChar char="•"/>
                      </a:pPr>
                      <a:endParaRPr lang="en-US" sz="2200"/>
                    </a:p>
                    <a:p>
                      <a:pPr marL="285750" indent="-285750">
                        <a:buFont typeface="Arial"/>
                        <a:buChar char="•"/>
                      </a:pPr>
                      <a:endParaRPr lang="en-US" sz="2200"/>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220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a:buChar char="•"/>
                      </a:pPr>
                      <a:r>
                        <a:rPr lang="en-US" sz="2200"/>
                        <a:t>Very expensive</a:t>
                      </a:r>
                    </a:p>
                    <a:p>
                      <a:pPr marL="285750" indent="-285750">
                        <a:buFont typeface="Arial"/>
                        <a:buChar char="•"/>
                      </a:pPr>
                      <a:r>
                        <a:rPr lang="en-US" sz="2200"/>
                        <a:t>May not be sensitive to intake ( e.g. biomarker</a:t>
                      </a:r>
                      <a:r>
                        <a:rPr lang="en-US" sz="2200" baseline="0"/>
                        <a:t> may be subject to homeostasis like serum retinol/vit A)</a:t>
                      </a:r>
                      <a:endParaRPr lang="en-US" sz="2200"/>
                    </a:p>
                    <a:p>
                      <a:pPr marL="285750" indent="-285750">
                        <a:buFont typeface="Arial"/>
                        <a:buChar char="•"/>
                      </a:pPr>
                      <a:r>
                        <a:rPr lang="en-US" sz="2200"/>
                        <a:t>Not free of confounding – may be correlated with other dietary components eg Vit D and calcium</a:t>
                      </a:r>
                    </a:p>
                    <a:p>
                      <a:pPr marL="285750" indent="-285750">
                        <a:buFont typeface="Arial"/>
                        <a:buChar char="•"/>
                      </a:pPr>
                      <a:r>
                        <a:rPr lang="en-US" sz="2200"/>
                        <a:t>Not available for many nutrients, e.g. total fats</a:t>
                      </a:r>
                    </a:p>
                    <a:p>
                      <a:pPr marL="285750" indent="-285750">
                        <a:buFont typeface="Arial"/>
                        <a:buChar char="•"/>
                      </a:pPr>
                      <a:r>
                        <a:rPr lang="en-US" sz="2200"/>
                        <a:t>Can be difficult to obtain </a:t>
                      </a:r>
                    </a:p>
                    <a:p>
                      <a:pPr marL="285750" indent="-285750">
                        <a:buFont typeface="Arial"/>
                        <a:buChar char="•"/>
                      </a:pPr>
                      <a:r>
                        <a:rPr lang="en-US" sz="2200"/>
                        <a:t>Invasive</a:t>
                      </a:r>
                    </a:p>
                    <a:p>
                      <a:pPr marL="285750" indent="-285750">
                        <a:buFont typeface="Arial"/>
                        <a:buChar char="•"/>
                      </a:pPr>
                      <a:endParaRPr lang="en-US" sz="2200"/>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C34F42F0-E484-4F47-BFB4-CDA29B8580BD}"/>
              </a:ext>
            </a:extLst>
          </p:cNvPr>
          <p:cNvSpPr>
            <a:spLocks noGrp="1"/>
          </p:cNvSpPr>
          <p:nvPr>
            <p:ph type="sldNum" sz="quarter" idx="12"/>
          </p:nvPr>
        </p:nvSpPr>
        <p:spPr/>
        <p:txBody>
          <a:bodyPr/>
          <a:lstStyle/>
          <a:p>
            <a:fld id="{0AF61714-15FE-B440-91C1-B7D90E53E1C5}" type="slidenum">
              <a:rPr lang="en-US" smtClean="0"/>
              <a:t>57</a:t>
            </a:fld>
            <a:endParaRPr lang="en-US"/>
          </a:p>
        </p:txBody>
      </p:sp>
    </p:spTree>
    <p:extLst>
      <p:ext uri="{BB962C8B-B14F-4D97-AF65-F5344CB8AC3E}">
        <p14:creationId xmlns:p14="http://schemas.microsoft.com/office/powerpoint/2010/main" val="3610271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Content Placeholder 2"/>
          <p:cNvSpPr txBox="1">
            <a:spLocks/>
          </p:cNvSpPr>
          <p:nvPr/>
        </p:nvSpPr>
        <p:spPr>
          <a:xfrm>
            <a:off x="457200" y="934175"/>
            <a:ext cx="8229600" cy="154460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rgbClr val="000000"/>
                </a:solidFill>
              </a:rPr>
              <a:t>Case Study: Vitamin A Deficiency </a:t>
            </a:r>
            <a:endParaRPr lang="en-US" dirty="0">
              <a:solidFill>
                <a:schemeClr val="tx1"/>
              </a:solidFill>
            </a:endParaRPr>
          </a:p>
        </p:txBody>
      </p:sp>
      <p:pic>
        <p:nvPicPr>
          <p:cNvPr id="4" name="Picture 3"/>
          <p:cNvPicPr>
            <a:picLocks noChangeAspect="1"/>
          </p:cNvPicPr>
          <p:nvPr/>
        </p:nvPicPr>
        <p:blipFill>
          <a:blip r:embed="rId3"/>
          <a:stretch>
            <a:fillRect/>
          </a:stretch>
        </p:blipFill>
        <p:spPr>
          <a:xfrm>
            <a:off x="2078923" y="2722732"/>
            <a:ext cx="4986154" cy="3354692"/>
          </a:xfrm>
          <a:prstGeom prst="rect">
            <a:avLst/>
          </a:prstGeom>
        </p:spPr>
      </p:pic>
      <p:sp>
        <p:nvSpPr>
          <p:cNvPr id="2" name="Slide Number Placeholder 1">
            <a:extLst>
              <a:ext uri="{FF2B5EF4-FFF2-40B4-BE49-F238E27FC236}">
                <a16:creationId xmlns:a16="http://schemas.microsoft.com/office/drawing/2014/main" id="{E516D30F-E064-EE44-8A75-4709B11D84AD}"/>
              </a:ext>
            </a:extLst>
          </p:cNvPr>
          <p:cNvSpPr>
            <a:spLocks noGrp="1"/>
          </p:cNvSpPr>
          <p:nvPr>
            <p:ph type="sldNum" sz="quarter" idx="12"/>
          </p:nvPr>
        </p:nvSpPr>
        <p:spPr/>
        <p:txBody>
          <a:bodyPr/>
          <a:lstStyle/>
          <a:p>
            <a:fld id="{0AF61714-15FE-B440-91C1-B7D90E53E1C5}" type="slidenum">
              <a:rPr lang="en-US" smtClean="0"/>
              <a:t>58</a:t>
            </a:fld>
            <a:endParaRPr lang="en-US"/>
          </a:p>
        </p:txBody>
      </p:sp>
    </p:spTree>
    <p:extLst>
      <p:ext uri="{BB962C8B-B14F-4D97-AF65-F5344CB8AC3E}">
        <p14:creationId xmlns:p14="http://schemas.microsoft.com/office/powerpoint/2010/main" val="607656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792833" cy="492443"/>
          </a:xfrm>
          <a:prstGeom prst="rect">
            <a:avLst/>
          </a:prstGeom>
          <a:noFill/>
        </p:spPr>
        <p:txBody>
          <a:bodyPr wrap="none" rtlCol="0">
            <a:spAutoFit/>
          </a:bodyPr>
          <a:lstStyle/>
          <a:p>
            <a:r>
              <a:rPr lang="en-US" sz="2600"/>
              <a:t>Vitamin A deficiency (VAD)</a:t>
            </a:r>
          </a:p>
        </p:txBody>
      </p:sp>
      <p:sp>
        <p:nvSpPr>
          <p:cNvPr id="13" name="Content Placeholder 2"/>
          <p:cNvSpPr txBox="1">
            <a:spLocks/>
          </p:cNvSpPr>
          <p:nvPr/>
        </p:nvSpPr>
        <p:spPr>
          <a:xfrm>
            <a:off x="446567" y="893135"/>
            <a:ext cx="8463517" cy="543467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a:solidFill>
                  <a:srgbClr val="000000"/>
                </a:solidFill>
              </a:rPr>
              <a:t>Food sources:</a:t>
            </a:r>
          </a:p>
          <a:p>
            <a:pPr marL="342900" indent="-342900" algn="l">
              <a:buFont typeface="Arial" panose="020B0604020202020204" pitchFamily="34" charset="0"/>
              <a:buChar char="•"/>
            </a:pPr>
            <a:r>
              <a:rPr lang="en-US" sz="2200" b="1">
                <a:solidFill>
                  <a:srgbClr val="000000"/>
                </a:solidFill>
              </a:rPr>
              <a:t>Preformed vitamin A: </a:t>
            </a:r>
            <a:r>
              <a:rPr lang="en-US" sz="2200">
                <a:solidFill>
                  <a:srgbClr val="000000"/>
                </a:solidFill>
              </a:rPr>
              <a:t> liver, milk, cheese, eggs, fortified foods </a:t>
            </a:r>
          </a:p>
          <a:p>
            <a:pPr marL="342900" indent="-342900" algn="l">
              <a:buFont typeface="Arial" panose="020B0604020202020204" pitchFamily="34" charset="0"/>
              <a:buChar char="•"/>
            </a:pPr>
            <a:r>
              <a:rPr lang="en-US" sz="2200" b="1" err="1">
                <a:solidFill>
                  <a:srgbClr val="000000"/>
                </a:solidFill>
              </a:rPr>
              <a:t>Provitamin</a:t>
            </a:r>
            <a:r>
              <a:rPr lang="en-US" sz="2200" b="1">
                <a:solidFill>
                  <a:srgbClr val="000000"/>
                </a:solidFill>
              </a:rPr>
              <a:t> A/Carotenoids: </a:t>
            </a:r>
            <a:r>
              <a:rPr lang="en-US" sz="2200">
                <a:solidFill>
                  <a:srgbClr val="000000"/>
                </a:solidFill>
              </a:rPr>
              <a:t> green leafy vegetables and orange-yellow fruits and vegetables.</a:t>
            </a:r>
            <a:endParaRPr lang="en-US" sz="2200" b="1">
              <a:solidFill>
                <a:srgbClr val="000000"/>
              </a:solidFill>
            </a:endParaRPr>
          </a:p>
          <a:p>
            <a:pPr algn="l"/>
            <a:endParaRPr lang="en-US" sz="1200" b="1">
              <a:solidFill>
                <a:srgbClr val="000000"/>
              </a:solidFill>
            </a:endParaRPr>
          </a:p>
          <a:p>
            <a:pPr algn="l"/>
            <a:r>
              <a:rPr lang="en-US" sz="2200" b="1">
                <a:solidFill>
                  <a:srgbClr val="000000"/>
                </a:solidFill>
              </a:rPr>
              <a:t>Deficiency Definition:</a:t>
            </a:r>
            <a:r>
              <a:rPr lang="en-US" sz="2200">
                <a:solidFill>
                  <a:srgbClr val="000000"/>
                </a:solidFill>
              </a:rPr>
              <a:t> Inadequate levels of vitamin A for essential body functions including the visual system, tissue growth, red blood cell production, metabolism, and resistance to infection.</a:t>
            </a:r>
          </a:p>
          <a:p>
            <a:pPr algn="l"/>
            <a:endParaRPr lang="en-US" sz="1600" b="1">
              <a:solidFill>
                <a:srgbClr val="000000"/>
              </a:solidFill>
            </a:endParaRPr>
          </a:p>
          <a:p>
            <a:pPr algn="l"/>
            <a:r>
              <a:rPr lang="en-US" sz="2200" b="1">
                <a:solidFill>
                  <a:srgbClr val="000000"/>
                </a:solidFill>
              </a:rPr>
              <a:t>Causes:</a:t>
            </a:r>
            <a:endParaRPr lang="en-US" sz="2200">
              <a:solidFill>
                <a:srgbClr val="000000"/>
              </a:solidFill>
            </a:endParaRPr>
          </a:p>
          <a:p>
            <a:pPr marL="342900" indent="-342900" algn="l">
              <a:buFont typeface="Arial"/>
              <a:buChar char="•"/>
            </a:pPr>
            <a:r>
              <a:rPr lang="en-US" sz="2200">
                <a:solidFill>
                  <a:srgbClr val="000000"/>
                </a:solidFill>
              </a:rPr>
              <a:t>In infancy, discarding the colostrum or other inadequate breastfeeding practices.</a:t>
            </a:r>
          </a:p>
          <a:p>
            <a:pPr marL="342900" indent="-342900" algn="l">
              <a:buFont typeface="Arial"/>
              <a:buChar char="•"/>
            </a:pPr>
            <a:r>
              <a:rPr lang="en-US" sz="2200">
                <a:solidFill>
                  <a:srgbClr val="000000"/>
                </a:solidFill>
              </a:rPr>
              <a:t>Later in life, low dietary intake of foods with vitamin A</a:t>
            </a:r>
          </a:p>
          <a:p>
            <a:pPr marL="342900" indent="-342900" algn="l">
              <a:buFont typeface="Arial"/>
              <a:buChar char="•"/>
            </a:pPr>
            <a:r>
              <a:rPr lang="en-US" sz="2200">
                <a:solidFill>
                  <a:srgbClr val="000000"/>
                </a:solidFill>
              </a:rPr>
              <a:t>Excessive metabolism and excretion due to infection.</a:t>
            </a:r>
          </a:p>
          <a:p>
            <a:pPr algn="l"/>
            <a:endParaRPr lang="en-US" sz="2200">
              <a:solidFill>
                <a:srgbClr val="000000"/>
              </a:solidFill>
            </a:endParaRPr>
          </a:p>
        </p:txBody>
      </p:sp>
      <p:sp>
        <p:nvSpPr>
          <p:cNvPr id="12" name="TextBox 11"/>
          <p:cNvSpPr txBox="1"/>
          <p:nvPr/>
        </p:nvSpPr>
        <p:spPr>
          <a:xfrm>
            <a:off x="6512609" y="6356350"/>
            <a:ext cx="1744012" cy="307777"/>
          </a:xfrm>
          <a:prstGeom prst="rect">
            <a:avLst/>
          </a:prstGeom>
          <a:noFill/>
        </p:spPr>
        <p:txBody>
          <a:bodyPr wrap="none" rtlCol="0">
            <a:spAutoFit/>
          </a:bodyPr>
          <a:lstStyle/>
          <a:p>
            <a:pPr algn="r"/>
            <a:r>
              <a:rPr lang="en-US" sz="1400">
                <a:latin typeface="Calibri"/>
                <a:cs typeface="Calibri"/>
              </a:rPr>
              <a:t>Citations: WHO 2009</a:t>
            </a:r>
            <a:endParaRPr lang="en-US" sz="1400" i="1">
              <a:latin typeface="Calibri"/>
              <a:cs typeface="Calibri"/>
            </a:endParaRPr>
          </a:p>
        </p:txBody>
      </p:sp>
      <p:sp>
        <p:nvSpPr>
          <p:cNvPr id="2" name="Slide Number Placeholder 1">
            <a:extLst>
              <a:ext uri="{FF2B5EF4-FFF2-40B4-BE49-F238E27FC236}">
                <a16:creationId xmlns:a16="http://schemas.microsoft.com/office/drawing/2014/main" id="{F97FECFC-93ED-584A-AB9D-FDE2BF3E97CC}"/>
              </a:ext>
            </a:extLst>
          </p:cNvPr>
          <p:cNvSpPr>
            <a:spLocks noGrp="1"/>
          </p:cNvSpPr>
          <p:nvPr>
            <p:ph type="sldNum" sz="quarter" idx="12"/>
          </p:nvPr>
        </p:nvSpPr>
        <p:spPr/>
        <p:txBody>
          <a:bodyPr/>
          <a:lstStyle/>
          <a:p>
            <a:fld id="{0AF61714-15FE-B440-91C1-B7D90E53E1C5}" type="slidenum">
              <a:rPr lang="en-US" smtClean="0"/>
              <a:t>59</a:t>
            </a:fld>
            <a:endParaRPr lang="en-US"/>
          </a:p>
        </p:txBody>
      </p:sp>
    </p:spTree>
    <p:extLst>
      <p:ext uri="{BB962C8B-B14F-4D97-AF65-F5344CB8AC3E}">
        <p14:creationId xmlns:p14="http://schemas.microsoft.com/office/powerpoint/2010/main" val="296743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560864" cy="523220"/>
          </a:xfrm>
          <a:prstGeom prst="rect">
            <a:avLst/>
          </a:prstGeom>
          <a:noFill/>
        </p:spPr>
        <p:txBody>
          <a:bodyPr wrap="none" rtlCol="0">
            <a:spAutoFit/>
          </a:bodyPr>
          <a:lstStyle/>
          <a:p>
            <a:r>
              <a:rPr lang="en-US" sz="2800"/>
              <a:t>Impact of nutrition on disease</a:t>
            </a:r>
          </a:p>
        </p:txBody>
      </p:sp>
      <p:sp>
        <p:nvSpPr>
          <p:cNvPr id="13" name="Content Placeholder 2"/>
          <p:cNvSpPr txBox="1">
            <a:spLocks/>
          </p:cNvSpPr>
          <p:nvPr/>
        </p:nvSpPr>
        <p:spPr>
          <a:xfrm>
            <a:off x="457200" y="1279017"/>
            <a:ext cx="8229600" cy="498373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400">
              <a:solidFill>
                <a:schemeClr val="tx1"/>
              </a:solidFill>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Big Picture: </a:t>
            </a:r>
          </a:p>
          <a:p>
            <a:r>
              <a:rPr lang="en-US" sz="2000" i="1"/>
              <a:t>Disease &amp; Nutrition</a:t>
            </a:r>
          </a:p>
        </p:txBody>
      </p:sp>
      <p:sp>
        <p:nvSpPr>
          <p:cNvPr id="14" name="TextBox 13"/>
          <p:cNvSpPr txBox="1"/>
          <p:nvPr/>
        </p:nvSpPr>
        <p:spPr>
          <a:xfrm>
            <a:off x="6669499" y="6385023"/>
            <a:ext cx="1735947" cy="307777"/>
          </a:xfrm>
          <a:prstGeom prst="rect">
            <a:avLst/>
          </a:prstGeom>
          <a:noFill/>
        </p:spPr>
        <p:txBody>
          <a:bodyPr wrap="none" rtlCol="0">
            <a:spAutoFit/>
          </a:bodyPr>
          <a:lstStyle/>
          <a:p>
            <a:pPr algn="r"/>
            <a:r>
              <a:rPr lang="en-US" sz="1400">
                <a:latin typeface="Calibri"/>
                <a:cs typeface="Calibri"/>
              </a:rPr>
              <a:t>Citations: Black 2013</a:t>
            </a:r>
            <a:endParaRPr lang="en-US" sz="1400" i="1">
              <a:latin typeface="Calibri"/>
              <a:cs typeface="Calibri"/>
            </a:endParaRPr>
          </a:p>
        </p:txBody>
      </p:sp>
      <p:sp>
        <p:nvSpPr>
          <p:cNvPr id="15" name="Content Placeholder 2"/>
          <p:cNvSpPr txBox="1">
            <a:spLocks/>
          </p:cNvSpPr>
          <p:nvPr/>
        </p:nvSpPr>
        <p:spPr>
          <a:xfrm>
            <a:off x="331919" y="1243839"/>
            <a:ext cx="8229600" cy="4604245"/>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a:solidFill>
                  <a:schemeClr val="tx1"/>
                </a:solidFill>
              </a:rPr>
              <a:t>Malnutrition, encompassing both </a:t>
            </a:r>
            <a:r>
              <a:rPr lang="en-US" sz="2400" b="1">
                <a:solidFill>
                  <a:schemeClr val="tx1"/>
                </a:solidFill>
              </a:rPr>
              <a:t>over- and under-nutrition</a:t>
            </a:r>
            <a:r>
              <a:rPr lang="en-US" sz="2400">
                <a:solidFill>
                  <a:schemeClr val="tx1"/>
                </a:solidFill>
              </a:rPr>
              <a:t>, is a global problem with important consequences for </a:t>
            </a:r>
            <a:r>
              <a:rPr lang="en-US" sz="2400" b="1">
                <a:solidFill>
                  <a:schemeClr val="tx1"/>
                </a:solidFill>
              </a:rPr>
              <a:t>survival</a:t>
            </a:r>
            <a:r>
              <a:rPr lang="en-US" sz="2400">
                <a:solidFill>
                  <a:schemeClr val="tx1"/>
                </a:solidFill>
              </a:rPr>
              <a:t>, incidence of </a:t>
            </a:r>
            <a:r>
              <a:rPr lang="en-US" sz="2400" b="1">
                <a:solidFill>
                  <a:schemeClr val="tx1"/>
                </a:solidFill>
              </a:rPr>
              <a:t>acute and chronic diseases</a:t>
            </a:r>
            <a:r>
              <a:rPr lang="en-US" sz="2400">
                <a:solidFill>
                  <a:schemeClr val="tx1"/>
                </a:solidFill>
              </a:rPr>
              <a:t>, healthy </a:t>
            </a:r>
            <a:r>
              <a:rPr lang="en-US" sz="2400" b="1">
                <a:solidFill>
                  <a:schemeClr val="tx1"/>
                </a:solidFill>
              </a:rPr>
              <a:t>development</a:t>
            </a:r>
            <a:r>
              <a:rPr lang="en-US" sz="2400">
                <a:solidFill>
                  <a:schemeClr val="tx1"/>
                </a:solidFill>
              </a:rPr>
              <a:t>, and the economic </a:t>
            </a:r>
            <a:r>
              <a:rPr lang="en-US" sz="2400" b="1">
                <a:solidFill>
                  <a:schemeClr val="tx1"/>
                </a:solidFill>
              </a:rPr>
              <a:t>productivity</a:t>
            </a:r>
            <a:r>
              <a:rPr lang="en-US" sz="2400">
                <a:solidFill>
                  <a:schemeClr val="tx1"/>
                </a:solidFill>
              </a:rPr>
              <a:t> of individuals and societies.  </a:t>
            </a:r>
          </a:p>
          <a:p>
            <a:pPr algn="l"/>
            <a:endParaRPr lang="en-US" sz="2400">
              <a:solidFill>
                <a:schemeClr val="tx1"/>
              </a:solidFill>
            </a:endParaRPr>
          </a:p>
        </p:txBody>
      </p:sp>
      <p:sp>
        <p:nvSpPr>
          <p:cNvPr id="2" name="Slide Number Placeholder 1">
            <a:extLst>
              <a:ext uri="{FF2B5EF4-FFF2-40B4-BE49-F238E27FC236}">
                <a16:creationId xmlns:a16="http://schemas.microsoft.com/office/drawing/2014/main" id="{0F15E98D-0AEA-0C46-B43D-8BCF501EE68F}"/>
              </a:ext>
            </a:extLst>
          </p:cNvPr>
          <p:cNvSpPr>
            <a:spLocks noGrp="1"/>
          </p:cNvSpPr>
          <p:nvPr>
            <p:ph type="sldNum" sz="quarter" idx="12"/>
          </p:nvPr>
        </p:nvSpPr>
        <p:spPr/>
        <p:txBody>
          <a:bodyPr/>
          <a:lstStyle/>
          <a:p>
            <a:fld id="{0AF61714-15FE-B440-91C1-B7D90E53E1C5}" type="slidenum">
              <a:rPr lang="en-US" smtClean="0"/>
              <a:t>6</a:t>
            </a:fld>
            <a:endParaRPr lang="en-US"/>
          </a:p>
        </p:txBody>
      </p:sp>
    </p:spTree>
    <p:extLst>
      <p:ext uri="{BB962C8B-B14F-4D97-AF65-F5344CB8AC3E}">
        <p14:creationId xmlns:p14="http://schemas.microsoft.com/office/powerpoint/2010/main" val="1323888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792833" cy="492443"/>
          </a:xfrm>
          <a:prstGeom prst="rect">
            <a:avLst/>
          </a:prstGeom>
          <a:noFill/>
        </p:spPr>
        <p:txBody>
          <a:bodyPr wrap="none" rtlCol="0">
            <a:spAutoFit/>
          </a:bodyPr>
          <a:lstStyle/>
          <a:p>
            <a:r>
              <a:rPr lang="en-US" sz="2600"/>
              <a:t>Vitamin A deficiency (VAD)</a:t>
            </a:r>
          </a:p>
        </p:txBody>
      </p:sp>
      <p:sp>
        <p:nvSpPr>
          <p:cNvPr id="13" name="Content Placeholder 2"/>
          <p:cNvSpPr txBox="1">
            <a:spLocks/>
          </p:cNvSpPr>
          <p:nvPr/>
        </p:nvSpPr>
        <p:spPr>
          <a:xfrm>
            <a:off x="331919" y="1026098"/>
            <a:ext cx="8180821" cy="437671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b="1">
                <a:solidFill>
                  <a:srgbClr val="000000"/>
                </a:solidFill>
              </a:rPr>
              <a:t>Health consequences:</a:t>
            </a:r>
          </a:p>
          <a:p>
            <a:pPr marL="342900" indent="-342900" algn="l">
              <a:buFont typeface="Arial"/>
              <a:buChar char="•"/>
            </a:pPr>
            <a:r>
              <a:rPr lang="en-US" sz="2400">
                <a:solidFill>
                  <a:srgbClr val="000000"/>
                </a:solidFill>
              </a:rPr>
              <a:t>Blindness</a:t>
            </a:r>
          </a:p>
          <a:p>
            <a:pPr marL="342900" indent="-342900" algn="l">
              <a:buFont typeface="Arial"/>
              <a:buChar char="•"/>
            </a:pPr>
            <a:r>
              <a:rPr lang="en-US" sz="2400">
                <a:solidFill>
                  <a:srgbClr val="000000"/>
                </a:solidFill>
              </a:rPr>
              <a:t>Susceptibility to infection</a:t>
            </a:r>
          </a:p>
          <a:p>
            <a:pPr marL="342900" indent="-342900" algn="l">
              <a:buFont typeface="Arial"/>
              <a:buChar char="•"/>
            </a:pPr>
            <a:r>
              <a:rPr lang="en-US" sz="2400">
                <a:solidFill>
                  <a:srgbClr val="000000"/>
                </a:solidFill>
              </a:rPr>
              <a:t>Mortality</a:t>
            </a:r>
          </a:p>
          <a:p>
            <a:pPr marL="342900" indent="-342900" algn="l">
              <a:buFont typeface="Arial"/>
              <a:buChar char="•"/>
            </a:pPr>
            <a:r>
              <a:rPr lang="en-US" sz="2400">
                <a:solidFill>
                  <a:srgbClr val="000000"/>
                </a:solidFill>
              </a:rPr>
              <a:t>Anemia</a:t>
            </a:r>
          </a:p>
          <a:p>
            <a:pPr algn="l"/>
            <a:endParaRPr lang="en-US" sz="2400" b="1">
              <a:solidFill>
                <a:srgbClr val="000000"/>
              </a:solidFill>
            </a:endParaRPr>
          </a:p>
          <a:p>
            <a:pPr algn="l"/>
            <a:r>
              <a:rPr lang="en-US" sz="2400" b="1">
                <a:solidFill>
                  <a:srgbClr val="000000"/>
                </a:solidFill>
              </a:rPr>
              <a:t>Treatment and prevention:</a:t>
            </a:r>
          </a:p>
          <a:p>
            <a:pPr marL="342900" indent="-342900" algn="l">
              <a:buFont typeface="Arial"/>
              <a:buChar char="•"/>
            </a:pPr>
            <a:r>
              <a:rPr lang="en-US" sz="2400">
                <a:solidFill>
                  <a:srgbClr val="000000"/>
                </a:solidFill>
              </a:rPr>
              <a:t>Dietary diversification, bio-fortified crops (e.g. orange sweet potato)</a:t>
            </a:r>
          </a:p>
          <a:p>
            <a:pPr marL="342900" indent="-342900" algn="l">
              <a:buFont typeface="Arial"/>
              <a:buChar char="•"/>
            </a:pPr>
            <a:r>
              <a:rPr lang="en-US" sz="2400">
                <a:solidFill>
                  <a:srgbClr val="000000"/>
                </a:solidFill>
              </a:rPr>
              <a:t>Vitamin A supplementation </a:t>
            </a:r>
          </a:p>
          <a:p>
            <a:pPr marL="342900" indent="-342900" algn="l">
              <a:buFont typeface="Arial"/>
              <a:buChar char="•"/>
            </a:pPr>
            <a:r>
              <a:rPr lang="en-US" sz="2400">
                <a:solidFill>
                  <a:srgbClr val="000000"/>
                </a:solidFill>
              </a:rPr>
              <a:t>Food fortification</a:t>
            </a:r>
          </a:p>
          <a:p>
            <a:pPr algn="l"/>
            <a:r>
              <a:rPr lang="en-US" sz="2400">
                <a:solidFill>
                  <a:srgbClr val="000000"/>
                </a:solidFill>
              </a:rPr>
              <a:t>	</a:t>
            </a:r>
          </a:p>
          <a:p>
            <a:pPr algn="l"/>
            <a:endParaRPr lang="en-US" sz="2400">
              <a:solidFill>
                <a:srgbClr val="000000"/>
              </a:solidFill>
            </a:endParaRPr>
          </a:p>
        </p:txBody>
      </p:sp>
      <p:sp>
        <p:nvSpPr>
          <p:cNvPr id="12" name="TextBox 11"/>
          <p:cNvSpPr txBox="1"/>
          <p:nvPr/>
        </p:nvSpPr>
        <p:spPr>
          <a:xfrm>
            <a:off x="6942788" y="6385157"/>
            <a:ext cx="1744012" cy="307777"/>
          </a:xfrm>
          <a:prstGeom prst="rect">
            <a:avLst/>
          </a:prstGeom>
          <a:noFill/>
        </p:spPr>
        <p:txBody>
          <a:bodyPr wrap="none" rtlCol="0">
            <a:spAutoFit/>
          </a:bodyPr>
          <a:lstStyle/>
          <a:p>
            <a:pPr algn="r"/>
            <a:r>
              <a:rPr lang="en-US" sz="1400">
                <a:latin typeface="Calibri"/>
                <a:cs typeface="Calibri"/>
              </a:rPr>
              <a:t>Citations: WHO 2009</a:t>
            </a:r>
            <a:endParaRPr lang="en-US" sz="1400" i="1">
              <a:latin typeface="Calibri"/>
              <a:cs typeface="Calibri"/>
            </a:endParaRPr>
          </a:p>
        </p:txBody>
      </p:sp>
      <p:sp>
        <p:nvSpPr>
          <p:cNvPr id="2" name="Slide Number Placeholder 1">
            <a:extLst>
              <a:ext uri="{FF2B5EF4-FFF2-40B4-BE49-F238E27FC236}">
                <a16:creationId xmlns:a16="http://schemas.microsoft.com/office/drawing/2014/main" id="{8982739D-D0B3-5146-893D-8E6EE125DD83}"/>
              </a:ext>
            </a:extLst>
          </p:cNvPr>
          <p:cNvSpPr>
            <a:spLocks noGrp="1"/>
          </p:cNvSpPr>
          <p:nvPr>
            <p:ph type="sldNum" sz="quarter" idx="12"/>
          </p:nvPr>
        </p:nvSpPr>
        <p:spPr/>
        <p:txBody>
          <a:bodyPr/>
          <a:lstStyle/>
          <a:p>
            <a:fld id="{0AF61714-15FE-B440-91C1-B7D90E53E1C5}" type="slidenum">
              <a:rPr lang="en-US" smtClean="0"/>
              <a:t>60</a:t>
            </a:fld>
            <a:endParaRPr lang="en-US"/>
          </a:p>
        </p:txBody>
      </p:sp>
    </p:spTree>
    <p:extLst>
      <p:ext uri="{BB962C8B-B14F-4D97-AF65-F5344CB8AC3E}">
        <p14:creationId xmlns:p14="http://schemas.microsoft.com/office/powerpoint/2010/main" val="417486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557384" cy="492443"/>
          </a:xfrm>
          <a:prstGeom prst="rect">
            <a:avLst/>
          </a:prstGeom>
          <a:noFill/>
        </p:spPr>
        <p:txBody>
          <a:bodyPr wrap="none" rtlCol="0">
            <a:spAutoFit/>
          </a:bodyPr>
          <a:lstStyle/>
          <a:p>
            <a:r>
              <a:rPr lang="en-US" sz="2600"/>
              <a:t>Biomarkers for vitamin A</a:t>
            </a:r>
          </a:p>
        </p:txBody>
      </p:sp>
      <p:sp>
        <p:nvSpPr>
          <p:cNvPr id="13" name="Content Placeholder 2"/>
          <p:cNvSpPr txBox="1">
            <a:spLocks/>
          </p:cNvSpPr>
          <p:nvPr/>
        </p:nvSpPr>
        <p:spPr>
          <a:xfrm>
            <a:off x="457200" y="1124860"/>
            <a:ext cx="8180821" cy="482026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a:solidFill>
                  <a:srgbClr val="000000"/>
                </a:solidFill>
              </a:rPr>
              <a:t>1. Serum retinol</a:t>
            </a:r>
            <a:endParaRPr lang="en-US" sz="2200">
              <a:solidFill>
                <a:srgbClr val="000000"/>
              </a:solidFill>
            </a:endParaRPr>
          </a:p>
          <a:p>
            <a:pPr marL="342900" indent="-342900" algn="l">
              <a:buFont typeface="Arial"/>
              <a:buChar char="•"/>
            </a:pPr>
            <a:r>
              <a:rPr lang="en-US" sz="2200">
                <a:solidFill>
                  <a:srgbClr val="000000"/>
                </a:solidFill>
              </a:rPr>
              <a:t>Retinol is the predominant circulating form of vitamin A in the blood.</a:t>
            </a:r>
          </a:p>
          <a:p>
            <a:pPr marL="342900" indent="-342900" algn="l">
              <a:buFont typeface="Arial"/>
              <a:buChar char="•"/>
            </a:pPr>
            <a:r>
              <a:rPr lang="en-US" sz="2200">
                <a:solidFill>
                  <a:srgbClr val="000000"/>
                </a:solidFill>
              </a:rPr>
              <a:t>However, serum retinol levels only reflect liver stores when they are severely depleted or very high (i.e. tight homeostatic control).</a:t>
            </a:r>
          </a:p>
          <a:p>
            <a:pPr marL="342900" indent="-342900" algn="l">
              <a:buFont typeface="Arial"/>
              <a:buChar char="•"/>
            </a:pPr>
            <a:r>
              <a:rPr lang="en-US" sz="2200">
                <a:solidFill>
                  <a:srgbClr val="000000"/>
                </a:solidFill>
              </a:rPr>
              <a:t>Serum retinol levels are also lowered by the acute phase response to infection.</a:t>
            </a:r>
          </a:p>
          <a:p>
            <a:pPr marL="342900" indent="-342900" algn="l">
              <a:buFont typeface="Arial"/>
              <a:buChar char="•"/>
            </a:pPr>
            <a:r>
              <a:rPr lang="en-US" sz="2200">
                <a:solidFill>
                  <a:srgbClr val="000000"/>
                </a:solidFill>
              </a:rPr>
              <a:t>It is useful for measuring deficiency at a population level.</a:t>
            </a:r>
          </a:p>
          <a:p>
            <a:pPr marL="342900" indent="-342900" algn="l">
              <a:buFont typeface="Arial"/>
              <a:buChar char="•"/>
            </a:pPr>
            <a:r>
              <a:rPr lang="en-US" sz="2200">
                <a:solidFill>
                  <a:srgbClr val="000000"/>
                </a:solidFill>
              </a:rPr>
              <a:t>It is </a:t>
            </a:r>
            <a:r>
              <a:rPr lang="en-US" sz="2200" b="1" u="sng">
                <a:solidFill>
                  <a:srgbClr val="000000"/>
                </a:solidFill>
              </a:rPr>
              <a:t>not </a:t>
            </a:r>
            <a:r>
              <a:rPr lang="en-US" sz="2200">
                <a:solidFill>
                  <a:srgbClr val="000000"/>
                </a:solidFill>
              </a:rPr>
              <a:t>useful for:</a:t>
            </a:r>
          </a:p>
          <a:p>
            <a:pPr marL="800100" lvl="1" indent="-342900" algn="l">
              <a:buFont typeface="Arial"/>
              <a:buChar char="•"/>
            </a:pPr>
            <a:r>
              <a:rPr lang="en-US" sz="2200">
                <a:solidFill>
                  <a:srgbClr val="000000"/>
                </a:solidFill>
              </a:rPr>
              <a:t>Measuring individual levels</a:t>
            </a:r>
          </a:p>
          <a:p>
            <a:pPr marL="800100" lvl="1" indent="-342900" algn="l">
              <a:buFont typeface="Arial"/>
              <a:buChar char="•"/>
            </a:pPr>
            <a:r>
              <a:rPr lang="en-US" sz="2200">
                <a:solidFill>
                  <a:srgbClr val="000000"/>
                </a:solidFill>
              </a:rPr>
              <a:t>Comparing populations with different burdens of infection</a:t>
            </a:r>
          </a:p>
          <a:p>
            <a:pPr marL="800100" lvl="1" indent="-342900" algn="l">
              <a:buFont typeface="Arial"/>
              <a:buChar char="•"/>
            </a:pPr>
            <a:r>
              <a:rPr lang="en-US" sz="2200">
                <a:solidFill>
                  <a:srgbClr val="000000"/>
                </a:solidFill>
              </a:rPr>
              <a:t>Comparing the same population in different seasons</a:t>
            </a:r>
          </a:p>
        </p:txBody>
      </p:sp>
      <p:sp>
        <p:nvSpPr>
          <p:cNvPr id="12" name="TextBox 11"/>
          <p:cNvSpPr txBox="1"/>
          <p:nvPr/>
        </p:nvSpPr>
        <p:spPr>
          <a:xfrm>
            <a:off x="6553200" y="6365063"/>
            <a:ext cx="1744012" cy="307777"/>
          </a:xfrm>
          <a:prstGeom prst="rect">
            <a:avLst/>
          </a:prstGeom>
          <a:noFill/>
        </p:spPr>
        <p:txBody>
          <a:bodyPr wrap="none" rtlCol="0">
            <a:spAutoFit/>
          </a:bodyPr>
          <a:lstStyle/>
          <a:p>
            <a:pPr algn="r"/>
            <a:r>
              <a:rPr lang="en-US" sz="1400">
                <a:latin typeface="Calibri"/>
                <a:cs typeface="Calibri"/>
              </a:rPr>
              <a:t>Citations: WHO 2011</a:t>
            </a:r>
            <a:endParaRPr lang="en-US" sz="1400" i="1">
              <a:latin typeface="Calibri"/>
              <a:cs typeface="Calibri"/>
            </a:endParaRPr>
          </a:p>
        </p:txBody>
      </p:sp>
      <p:sp>
        <p:nvSpPr>
          <p:cNvPr id="2" name="Slide Number Placeholder 1">
            <a:extLst>
              <a:ext uri="{FF2B5EF4-FFF2-40B4-BE49-F238E27FC236}">
                <a16:creationId xmlns:a16="http://schemas.microsoft.com/office/drawing/2014/main" id="{8697CB5B-F20F-7F43-9F11-2C33CEFB4A56}"/>
              </a:ext>
            </a:extLst>
          </p:cNvPr>
          <p:cNvSpPr>
            <a:spLocks noGrp="1"/>
          </p:cNvSpPr>
          <p:nvPr>
            <p:ph type="sldNum" sz="quarter" idx="12"/>
          </p:nvPr>
        </p:nvSpPr>
        <p:spPr/>
        <p:txBody>
          <a:bodyPr/>
          <a:lstStyle/>
          <a:p>
            <a:fld id="{0AF61714-15FE-B440-91C1-B7D90E53E1C5}" type="slidenum">
              <a:rPr lang="en-US" smtClean="0"/>
              <a:t>61</a:t>
            </a:fld>
            <a:endParaRPr lang="en-US"/>
          </a:p>
        </p:txBody>
      </p:sp>
    </p:spTree>
    <p:extLst>
      <p:ext uri="{BB962C8B-B14F-4D97-AF65-F5344CB8AC3E}">
        <p14:creationId xmlns:p14="http://schemas.microsoft.com/office/powerpoint/2010/main" val="4214354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557384" cy="492443"/>
          </a:xfrm>
          <a:prstGeom prst="rect">
            <a:avLst/>
          </a:prstGeom>
          <a:noFill/>
        </p:spPr>
        <p:txBody>
          <a:bodyPr wrap="none" rtlCol="0">
            <a:spAutoFit/>
          </a:bodyPr>
          <a:lstStyle/>
          <a:p>
            <a:r>
              <a:rPr lang="en-US" sz="2600"/>
              <a:t>Biomarkers for vitamin A</a:t>
            </a:r>
          </a:p>
        </p:txBody>
      </p:sp>
      <p:sp>
        <p:nvSpPr>
          <p:cNvPr id="13" name="Content Placeholder 2"/>
          <p:cNvSpPr txBox="1">
            <a:spLocks/>
          </p:cNvSpPr>
          <p:nvPr/>
        </p:nvSpPr>
        <p:spPr>
          <a:xfrm>
            <a:off x="331919" y="1195522"/>
            <a:ext cx="8180821" cy="482026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a:solidFill>
                  <a:srgbClr val="000000"/>
                </a:solidFill>
              </a:rPr>
              <a:t>Serum retinol (continued)</a:t>
            </a:r>
            <a:endParaRPr lang="en-US" sz="2200">
              <a:solidFill>
                <a:srgbClr val="000000"/>
              </a:solidFill>
            </a:endParaRPr>
          </a:p>
          <a:p>
            <a:pPr marL="342900" indent="-342900" algn="l">
              <a:buFont typeface="Arial"/>
              <a:buChar char="•"/>
            </a:pPr>
            <a:r>
              <a:rPr lang="en-US" sz="2200">
                <a:solidFill>
                  <a:srgbClr val="000000"/>
                </a:solidFill>
              </a:rPr>
              <a:t>Acceptability is variable, due to need for blood collection. Methods of collection include venipuncture and filter paper specimens</a:t>
            </a:r>
          </a:p>
          <a:p>
            <a:pPr marL="342900" indent="-342900" algn="l">
              <a:buFont typeface="Arial"/>
              <a:buChar char="•"/>
            </a:pPr>
            <a:r>
              <a:rPr lang="en-US" sz="2200">
                <a:solidFill>
                  <a:srgbClr val="000000"/>
                </a:solidFill>
              </a:rPr>
              <a:t>Technical feasibility is also a consideration. There must be capacity for proper specimen collection and storage, as well as lab capacity.</a:t>
            </a:r>
          </a:p>
          <a:p>
            <a:pPr marL="342900" indent="-342900" algn="l">
              <a:buFont typeface="Arial"/>
              <a:buChar char="•"/>
            </a:pPr>
            <a:r>
              <a:rPr lang="en-US" sz="2200">
                <a:solidFill>
                  <a:srgbClr val="000000"/>
                </a:solidFill>
              </a:rPr>
              <a:t>The validity of the measure must be weighed against the costs.</a:t>
            </a:r>
          </a:p>
          <a:p>
            <a:pPr marL="342900" indent="-342900" algn="l">
              <a:buFont typeface="Arial"/>
              <a:buChar char="•"/>
            </a:pPr>
            <a:endParaRPr lang="en-US" sz="2200">
              <a:solidFill>
                <a:srgbClr val="000000"/>
              </a:solidFill>
            </a:endParaRPr>
          </a:p>
        </p:txBody>
      </p:sp>
      <p:sp>
        <p:nvSpPr>
          <p:cNvPr id="2" name="Slide Number Placeholder 1">
            <a:extLst>
              <a:ext uri="{FF2B5EF4-FFF2-40B4-BE49-F238E27FC236}">
                <a16:creationId xmlns:a16="http://schemas.microsoft.com/office/drawing/2014/main" id="{5C055503-30AE-284A-92E5-07340684A12B}"/>
              </a:ext>
            </a:extLst>
          </p:cNvPr>
          <p:cNvSpPr>
            <a:spLocks noGrp="1"/>
          </p:cNvSpPr>
          <p:nvPr>
            <p:ph type="sldNum" sz="quarter" idx="12"/>
          </p:nvPr>
        </p:nvSpPr>
        <p:spPr/>
        <p:txBody>
          <a:bodyPr/>
          <a:lstStyle/>
          <a:p>
            <a:fld id="{0AF61714-15FE-B440-91C1-B7D90E53E1C5}" type="slidenum">
              <a:rPr lang="en-US" smtClean="0"/>
              <a:t>62</a:t>
            </a:fld>
            <a:endParaRPr lang="en-US"/>
          </a:p>
        </p:txBody>
      </p:sp>
    </p:spTree>
    <p:extLst>
      <p:ext uri="{BB962C8B-B14F-4D97-AF65-F5344CB8AC3E}">
        <p14:creationId xmlns:p14="http://schemas.microsoft.com/office/powerpoint/2010/main" val="3824139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991861" cy="492443"/>
          </a:xfrm>
          <a:prstGeom prst="rect">
            <a:avLst/>
          </a:prstGeom>
          <a:noFill/>
        </p:spPr>
        <p:txBody>
          <a:bodyPr wrap="none" rtlCol="0">
            <a:spAutoFit/>
          </a:bodyPr>
          <a:lstStyle/>
          <a:p>
            <a:r>
              <a:rPr lang="en-US" sz="2600"/>
              <a:t>Serum retinol to define VAD</a:t>
            </a:r>
          </a:p>
        </p:txBody>
      </p:sp>
      <p:sp>
        <p:nvSpPr>
          <p:cNvPr id="12" name="TextBox 11"/>
          <p:cNvSpPr txBox="1"/>
          <p:nvPr/>
        </p:nvSpPr>
        <p:spPr>
          <a:xfrm>
            <a:off x="6942788" y="6385157"/>
            <a:ext cx="1744012" cy="307777"/>
          </a:xfrm>
          <a:prstGeom prst="rect">
            <a:avLst/>
          </a:prstGeom>
          <a:noFill/>
        </p:spPr>
        <p:txBody>
          <a:bodyPr wrap="none" rtlCol="0">
            <a:spAutoFit/>
          </a:bodyPr>
          <a:lstStyle/>
          <a:p>
            <a:pPr algn="r"/>
            <a:r>
              <a:rPr lang="en-US" sz="1400">
                <a:latin typeface="Calibri"/>
                <a:cs typeface="Calibri"/>
              </a:rPr>
              <a:t>Citations: WHO 2011</a:t>
            </a:r>
            <a:endParaRPr lang="en-US" sz="1400" i="1">
              <a:latin typeface="Calibri"/>
              <a:cs typeface="Calibri"/>
            </a:endParaRPr>
          </a:p>
        </p:txBody>
      </p:sp>
      <p:sp>
        <p:nvSpPr>
          <p:cNvPr id="13" name="Content Placeholder 2"/>
          <p:cNvSpPr txBox="1">
            <a:spLocks/>
          </p:cNvSpPr>
          <p:nvPr/>
        </p:nvSpPr>
        <p:spPr>
          <a:xfrm>
            <a:off x="457200" y="1279016"/>
            <a:ext cx="8180821" cy="482026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a:solidFill>
                  <a:srgbClr val="000000"/>
                </a:solidFill>
              </a:rPr>
              <a:t>The proportion of children aged 6-71 months with serum retinol  &lt;0.70 </a:t>
            </a:r>
            <a:r>
              <a:rPr lang="en-US" sz="2200" err="1">
                <a:solidFill>
                  <a:srgbClr val="000000"/>
                </a:solidFill>
              </a:rPr>
              <a:t>μmol</a:t>
            </a:r>
            <a:r>
              <a:rPr lang="en-US" sz="2200">
                <a:solidFill>
                  <a:srgbClr val="000000"/>
                </a:solidFill>
              </a:rPr>
              <a:t>/l can be used to define the severity of VAD as a public health problem.</a:t>
            </a:r>
          </a:p>
        </p:txBody>
      </p:sp>
      <p:pic>
        <p:nvPicPr>
          <p:cNvPr id="4" name="Picture 3"/>
          <p:cNvPicPr>
            <a:picLocks noChangeAspect="1"/>
          </p:cNvPicPr>
          <p:nvPr/>
        </p:nvPicPr>
        <p:blipFill>
          <a:blip r:embed="rId3"/>
          <a:stretch>
            <a:fillRect/>
          </a:stretch>
        </p:blipFill>
        <p:spPr>
          <a:xfrm>
            <a:off x="1010186" y="2858569"/>
            <a:ext cx="7043667" cy="2374911"/>
          </a:xfrm>
          <a:prstGeom prst="rect">
            <a:avLst/>
          </a:prstGeom>
        </p:spPr>
      </p:pic>
      <p:sp>
        <p:nvSpPr>
          <p:cNvPr id="2" name="Slide Number Placeholder 1">
            <a:extLst>
              <a:ext uri="{FF2B5EF4-FFF2-40B4-BE49-F238E27FC236}">
                <a16:creationId xmlns:a16="http://schemas.microsoft.com/office/drawing/2014/main" id="{9B61D58C-F1FE-8C43-A245-B0FCBEB5BAC7}"/>
              </a:ext>
            </a:extLst>
          </p:cNvPr>
          <p:cNvSpPr>
            <a:spLocks noGrp="1"/>
          </p:cNvSpPr>
          <p:nvPr>
            <p:ph type="sldNum" sz="quarter" idx="12"/>
          </p:nvPr>
        </p:nvSpPr>
        <p:spPr/>
        <p:txBody>
          <a:bodyPr/>
          <a:lstStyle/>
          <a:p>
            <a:fld id="{0AF61714-15FE-B440-91C1-B7D90E53E1C5}" type="slidenum">
              <a:rPr lang="en-US" smtClean="0"/>
              <a:t>63</a:t>
            </a:fld>
            <a:endParaRPr lang="en-US"/>
          </a:p>
        </p:txBody>
      </p:sp>
    </p:spTree>
    <p:extLst>
      <p:ext uri="{BB962C8B-B14F-4D97-AF65-F5344CB8AC3E}">
        <p14:creationId xmlns:p14="http://schemas.microsoft.com/office/powerpoint/2010/main" val="4096048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5887446" cy="492443"/>
          </a:xfrm>
          <a:prstGeom prst="rect">
            <a:avLst/>
          </a:prstGeom>
          <a:noFill/>
        </p:spPr>
        <p:txBody>
          <a:bodyPr wrap="none" rtlCol="0">
            <a:spAutoFit/>
          </a:bodyPr>
          <a:lstStyle/>
          <a:p>
            <a:r>
              <a:rPr lang="en-US" sz="2600"/>
              <a:t>Prevalence of VAD based on Serum retinol</a:t>
            </a:r>
          </a:p>
        </p:txBody>
      </p:sp>
      <p:sp>
        <p:nvSpPr>
          <p:cNvPr id="12" name="TextBox 11"/>
          <p:cNvSpPr txBox="1"/>
          <p:nvPr/>
        </p:nvSpPr>
        <p:spPr>
          <a:xfrm>
            <a:off x="6261077" y="6356350"/>
            <a:ext cx="2036135" cy="307777"/>
          </a:xfrm>
          <a:prstGeom prst="rect">
            <a:avLst/>
          </a:prstGeom>
          <a:noFill/>
        </p:spPr>
        <p:txBody>
          <a:bodyPr wrap="none" rtlCol="0">
            <a:spAutoFit/>
          </a:bodyPr>
          <a:lstStyle/>
          <a:p>
            <a:pPr algn="r"/>
            <a:r>
              <a:rPr lang="en-US" sz="1400">
                <a:latin typeface="Calibri"/>
                <a:cs typeface="Calibri"/>
              </a:rPr>
              <a:t>Citations: Song et al 2023</a:t>
            </a:r>
            <a:endParaRPr lang="en-US" sz="1400" i="1">
              <a:latin typeface="Calibri"/>
              <a:cs typeface="Calibri"/>
            </a:endParaRPr>
          </a:p>
        </p:txBody>
      </p:sp>
      <p:sp>
        <p:nvSpPr>
          <p:cNvPr id="13" name="Content Placeholder 2"/>
          <p:cNvSpPr txBox="1">
            <a:spLocks/>
          </p:cNvSpPr>
          <p:nvPr/>
        </p:nvSpPr>
        <p:spPr>
          <a:xfrm>
            <a:off x="457200" y="1279016"/>
            <a:ext cx="8180821" cy="482026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200">
              <a:solidFill>
                <a:srgbClr val="000000"/>
              </a:solidFill>
            </a:endParaRPr>
          </a:p>
        </p:txBody>
      </p:sp>
      <p:sp>
        <p:nvSpPr>
          <p:cNvPr id="2" name="Slide Number Placeholder 1">
            <a:extLst>
              <a:ext uri="{FF2B5EF4-FFF2-40B4-BE49-F238E27FC236}">
                <a16:creationId xmlns:a16="http://schemas.microsoft.com/office/drawing/2014/main" id="{9B61D58C-F1FE-8C43-A245-B0FCBEB5BAC7}"/>
              </a:ext>
            </a:extLst>
          </p:cNvPr>
          <p:cNvSpPr>
            <a:spLocks noGrp="1"/>
          </p:cNvSpPr>
          <p:nvPr>
            <p:ph type="sldNum" sz="quarter" idx="12"/>
          </p:nvPr>
        </p:nvSpPr>
        <p:spPr>
          <a:xfrm>
            <a:off x="6637579" y="6363978"/>
            <a:ext cx="2133600" cy="365125"/>
          </a:xfrm>
        </p:spPr>
        <p:txBody>
          <a:bodyPr/>
          <a:lstStyle/>
          <a:p>
            <a:fld id="{0AF61714-15FE-B440-91C1-B7D90E53E1C5}" type="slidenum">
              <a:rPr lang="en-US" smtClean="0"/>
              <a:t>64</a:t>
            </a:fld>
            <a:endParaRPr lang="en-US"/>
          </a:p>
        </p:txBody>
      </p:sp>
      <p:pic>
        <p:nvPicPr>
          <p:cNvPr id="7" name="Picture 6">
            <a:extLst>
              <a:ext uri="{FF2B5EF4-FFF2-40B4-BE49-F238E27FC236}">
                <a16:creationId xmlns:a16="http://schemas.microsoft.com/office/drawing/2014/main" id="{AF5E97E1-604F-5C3F-6E44-B6A9BBBF06C6}"/>
              </a:ext>
            </a:extLst>
          </p:cNvPr>
          <p:cNvPicPr>
            <a:picLocks noChangeAspect="1"/>
          </p:cNvPicPr>
          <p:nvPr/>
        </p:nvPicPr>
        <p:blipFill>
          <a:blip r:embed="rId3"/>
          <a:stretch>
            <a:fillRect/>
          </a:stretch>
        </p:blipFill>
        <p:spPr>
          <a:xfrm>
            <a:off x="30086" y="815115"/>
            <a:ext cx="9083827" cy="5377765"/>
          </a:xfrm>
          <a:prstGeom prst="rect">
            <a:avLst/>
          </a:prstGeom>
        </p:spPr>
      </p:pic>
    </p:spTree>
    <p:extLst>
      <p:ext uri="{BB962C8B-B14F-4D97-AF65-F5344CB8AC3E}">
        <p14:creationId xmlns:p14="http://schemas.microsoft.com/office/powerpoint/2010/main" val="2762789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5887446" cy="492443"/>
          </a:xfrm>
          <a:prstGeom prst="rect">
            <a:avLst/>
          </a:prstGeom>
          <a:noFill/>
        </p:spPr>
        <p:txBody>
          <a:bodyPr wrap="none" rtlCol="0">
            <a:spAutoFit/>
          </a:bodyPr>
          <a:lstStyle/>
          <a:p>
            <a:r>
              <a:rPr lang="en-US" sz="2600"/>
              <a:t>Prevalence of VAD based on Serum retinol</a:t>
            </a:r>
          </a:p>
        </p:txBody>
      </p:sp>
      <p:sp>
        <p:nvSpPr>
          <p:cNvPr id="12" name="TextBox 11"/>
          <p:cNvSpPr txBox="1"/>
          <p:nvPr/>
        </p:nvSpPr>
        <p:spPr>
          <a:xfrm>
            <a:off x="6261077" y="6356350"/>
            <a:ext cx="2036135" cy="307777"/>
          </a:xfrm>
          <a:prstGeom prst="rect">
            <a:avLst/>
          </a:prstGeom>
          <a:noFill/>
        </p:spPr>
        <p:txBody>
          <a:bodyPr wrap="none" rtlCol="0">
            <a:spAutoFit/>
          </a:bodyPr>
          <a:lstStyle/>
          <a:p>
            <a:pPr algn="r"/>
            <a:r>
              <a:rPr lang="en-US" sz="1400">
                <a:latin typeface="Calibri"/>
                <a:cs typeface="Calibri"/>
              </a:rPr>
              <a:t>Citations: Song et al 2023</a:t>
            </a:r>
            <a:endParaRPr lang="en-US" sz="1400" i="1">
              <a:latin typeface="Calibri"/>
              <a:cs typeface="Calibri"/>
            </a:endParaRPr>
          </a:p>
        </p:txBody>
      </p:sp>
      <p:sp>
        <p:nvSpPr>
          <p:cNvPr id="13" name="Content Placeholder 2"/>
          <p:cNvSpPr txBox="1">
            <a:spLocks/>
          </p:cNvSpPr>
          <p:nvPr/>
        </p:nvSpPr>
        <p:spPr>
          <a:xfrm>
            <a:off x="457200" y="1279016"/>
            <a:ext cx="8180821" cy="482026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200">
              <a:solidFill>
                <a:srgbClr val="000000"/>
              </a:solidFill>
            </a:endParaRPr>
          </a:p>
        </p:txBody>
      </p:sp>
      <p:sp>
        <p:nvSpPr>
          <p:cNvPr id="2" name="Slide Number Placeholder 1">
            <a:extLst>
              <a:ext uri="{FF2B5EF4-FFF2-40B4-BE49-F238E27FC236}">
                <a16:creationId xmlns:a16="http://schemas.microsoft.com/office/drawing/2014/main" id="{9B61D58C-F1FE-8C43-A245-B0FCBEB5BAC7}"/>
              </a:ext>
            </a:extLst>
          </p:cNvPr>
          <p:cNvSpPr>
            <a:spLocks noGrp="1"/>
          </p:cNvSpPr>
          <p:nvPr>
            <p:ph type="sldNum" sz="quarter" idx="12"/>
          </p:nvPr>
        </p:nvSpPr>
        <p:spPr>
          <a:xfrm>
            <a:off x="6761504" y="6327675"/>
            <a:ext cx="2133600" cy="365125"/>
          </a:xfrm>
        </p:spPr>
        <p:txBody>
          <a:bodyPr/>
          <a:lstStyle/>
          <a:p>
            <a:fld id="{0AF61714-15FE-B440-91C1-B7D90E53E1C5}" type="slidenum">
              <a:rPr lang="en-US" smtClean="0"/>
              <a:t>65</a:t>
            </a:fld>
            <a:endParaRPr lang="en-US"/>
          </a:p>
        </p:txBody>
      </p:sp>
      <p:pic>
        <p:nvPicPr>
          <p:cNvPr id="6" name="Picture 5">
            <a:extLst>
              <a:ext uri="{FF2B5EF4-FFF2-40B4-BE49-F238E27FC236}">
                <a16:creationId xmlns:a16="http://schemas.microsoft.com/office/drawing/2014/main" id="{19DC9515-8E91-9E18-8166-E9838B3B882C}"/>
              </a:ext>
            </a:extLst>
          </p:cNvPr>
          <p:cNvPicPr>
            <a:picLocks noChangeAspect="1"/>
          </p:cNvPicPr>
          <p:nvPr/>
        </p:nvPicPr>
        <p:blipFill rotWithShape="1">
          <a:blip r:embed="rId3"/>
          <a:srcRect l="3209"/>
          <a:stretch/>
        </p:blipFill>
        <p:spPr>
          <a:xfrm>
            <a:off x="82302" y="1645287"/>
            <a:ext cx="4465308" cy="4568191"/>
          </a:xfrm>
          <a:prstGeom prst="rect">
            <a:avLst/>
          </a:prstGeom>
        </p:spPr>
      </p:pic>
      <p:pic>
        <p:nvPicPr>
          <p:cNvPr id="11" name="Picture 10">
            <a:extLst>
              <a:ext uri="{FF2B5EF4-FFF2-40B4-BE49-F238E27FC236}">
                <a16:creationId xmlns:a16="http://schemas.microsoft.com/office/drawing/2014/main" id="{10853788-FD07-1967-8B5E-DAE58DF872DE}"/>
              </a:ext>
            </a:extLst>
          </p:cNvPr>
          <p:cNvPicPr>
            <a:picLocks noChangeAspect="1"/>
          </p:cNvPicPr>
          <p:nvPr/>
        </p:nvPicPr>
        <p:blipFill rotWithShape="1">
          <a:blip r:embed="rId4"/>
          <a:srcRect l="2763"/>
          <a:stretch/>
        </p:blipFill>
        <p:spPr>
          <a:xfrm>
            <a:off x="4724548" y="1698452"/>
            <a:ext cx="4288371" cy="4125429"/>
          </a:xfrm>
          <a:prstGeom prst="rect">
            <a:avLst/>
          </a:prstGeom>
        </p:spPr>
      </p:pic>
      <p:sp>
        <p:nvSpPr>
          <p:cNvPr id="14" name="TextBox 13">
            <a:extLst>
              <a:ext uri="{FF2B5EF4-FFF2-40B4-BE49-F238E27FC236}">
                <a16:creationId xmlns:a16="http://schemas.microsoft.com/office/drawing/2014/main" id="{574B86FF-D7BC-B845-618A-DC0EFBCD156E}"/>
              </a:ext>
            </a:extLst>
          </p:cNvPr>
          <p:cNvSpPr txBox="1"/>
          <p:nvPr/>
        </p:nvSpPr>
        <p:spPr>
          <a:xfrm>
            <a:off x="255181" y="752427"/>
            <a:ext cx="8757738" cy="923330"/>
          </a:xfrm>
          <a:prstGeom prst="rect">
            <a:avLst/>
          </a:prstGeom>
          <a:noFill/>
        </p:spPr>
        <p:txBody>
          <a:bodyPr wrap="square" rtlCol="0">
            <a:spAutoFit/>
          </a:bodyPr>
          <a:lstStyle/>
          <a:p>
            <a:r>
              <a:rPr lang="en-US">
                <a:solidFill>
                  <a:srgbClr val="000000"/>
                </a:solidFill>
                <a:latin typeface="Cormorant Garamond"/>
              </a:rPr>
              <a:t>Overall, the p</a:t>
            </a:r>
            <a:r>
              <a:rPr lang="en-US" b="0" i="0">
                <a:solidFill>
                  <a:srgbClr val="000000"/>
                </a:solidFill>
                <a:effectLst/>
                <a:latin typeface="Cormorant Garamond"/>
              </a:rPr>
              <a:t>revalence of VAD in 2019 in LMICs was 14.73% (95% CI = 11.16-19.14). The prevalence of VAD was the highest among children under five years and gradually decreased with increasing age. </a:t>
            </a:r>
          </a:p>
        </p:txBody>
      </p:sp>
    </p:spTree>
    <p:extLst>
      <p:ext uri="{BB962C8B-B14F-4D97-AF65-F5344CB8AC3E}">
        <p14:creationId xmlns:p14="http://schemas.microsoft.com/office/powerpoint/2010/main" val="2676534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340641" cy="492443"/>
          </a:xfrm>
          <a:prstGeom prst="rect">
            <a:avLst/>
          </a:prstGeom>
          <a:noFill/>
        </p:spPr>
        <p:txBody>
          <a:bodyPr wrap="none" rtlCol="0">
            <a:spAutoFit/>
          </a:bodyPr>
          <a:lstStyle/>
          <a:p>
            <a:r>
              <a:rPr lang="en-US" sz="2600"/>
              <a:t>Vitamin A in breastmilk</a:t>
            </a:r>
          </a:p>
        </p:txBody>
      </p:sp>
      <p:sp>
        <p:nvSpPr>
          <p:cNvPr id="13" name="Content Placeholder 2"/>
          <p:cNvSpPr txBox="1">
            <a:spLocks/>
          </p:cNvSpPr>
          <p:nvPr/>
        </p:nvSpPr>
        <p:spPr>
          <a:xfrm>
            <a:off x="457200" y="844298"/>
            <a:ext cx="8180821" cy="525498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a:solidFill>
                  <a:srgbClr val="000000"/>
                </a:solidFill>
              </a:rPr>
              <a:t>Biological features</a:t>
            </a:r>
          </a:p>
          <a:p>
            <a:pPr marL="342900" indent="-342900" algn="l">
              <a:buFont typeface="Arial"/>
              <a:buChar char="•"/>
            </a:pPr>
            <a:r>
              <a:rPr lang="en-US" sz="2200">
                <a:solidFill>
                  <a:srgbClr val="000000"/>
                </a:solidFill>
              </a:rPr>
              <a:t>Gives information on maternal status.</a:t>
            </a:r>
          </a:p>
          <a:p>
            <a:pPr marL="342900" indent="-342900" algn="l">
              <a:buFont typeface="Arial"/>
              <a:buChar char="•"/>
            </a:pPr>
            <a:r>
              <a:rPr lang="en-US" sz="2200">
                <a:solidFill>
                  <a:srgbClr val="000000"/>
                </a:solidFill>
              </a:rPr>
              <a:t>Specimens are best taken 1 month post-partum</a:t>
            </a:r>
          </a:p>
          <a:p>
            <a:pPr marL="342900" indent="-342900" algn="l">
              <a:buFont typeface="Arial"/>
              <a:buChar char="•"/>
            </a:pPr>
            <a:r>
              <a:rPr lang="en-US" sz="2200">
                <a:solidFill>
                  <a:srgbClr val="000000"/>
                </a:solidFill>
              </a:rPr>
              <a:t>Expressed relative to fat concentration</a:t>
            </a:r>
          </a:p>
          <a:p>
            <a:pPr algn="l"/>
            <a:r>
              <a:rPr lang="en-US" sz="2200" b="1">
                <a:solidFill>
                  <a:srgbClr val="000000"/>
                </a:solidFill>
              </a:rPr>
              <a:t>Acceptability</a:t>
            </a:r>
          </a:p>
          <a:p>
            <a:pPr marL="342900" indent="-342900" algn="l">
              <a:buFont typeface="Arial"/>
              <a:buChar char="•"/>
            </a:pPr>
            <a:r>
              <a:rPr lang="en-US" sz="2200">
                <a:solidFill>
                  <a:srgbClr val="000000"/>
                </a:solidFill>
              </a:rPr>
              <a:t>Generally acceptable to be taken by female workers</a:t>
            </a:r>
          </a:p>
          <a:p>
            <a:pPr marL="342900" indent="-342900" algn="l">
              <a:buFont typeface="Arial"/>
              <a:buChar char="•"/>
            </a:pPr>
            <a:endParaRPr lang="en-US" sz="2200">
              <a:solidFill>
                <a:srgbClr val="000000"/>
              </a:solidFill>
            </a:endParaRPr>
          </a:p>
          <a:p>
            <a:pPr algn="l"/>
            <a:r>
              <a:rPr lang="en-US" sz="2200" b="1">
                <a:solidFill>
                  <a:srgbClr val="000000"/>
                </a:solidFill>
              </a:rPr>
              <a:t>Technical feasibility</a:t>
            </a:r>
          </a:p>
          <a:p>
            <a:pPr marL="342900" indent="-342900" algn="l">
              <a:buFont typeface="Arial"/>
              <a:buChar char="•"/>
            </a:pPr>
            <a:r>
              <a:rPr lang="en-US" sz="2200">
                <a:solidFill>
                  <a:srgbClr val="000000"/>
                </a:solidFill>
              </a:rPr>
              <a:t>Involves collection, </a:t>
            </a:r>
            <a:r>
              <a:rPr lang="en-US" sz="2200" err="1">
                <a:solidFill>
                  <a:srgbClr val="000000"/>
                </a:solidFill>
              </a:rPr>
              <a:t>aliquoting</a:t>
            </a:r>
            <a:r>
              <a:rPr lang="en-US" sz="2200">
                <a:solidFill>
                  <a:srgbClr val="000000"/>
                </a:solidFill>
              </a:rPr>
              <a:t>, storage, and lab analysis</a:t>
            </a:r>
          </a:p>
          <a:p>
            <a:pPr marL="342900" indent="-342900" algn="l">
              <a:buFont typeface="Arial"/>
              <a:buChar char="•"/>
            </a:pPr>
            <a:endParaRPr lang="en-US" sz="2200">
              <a:solidFill>
                <a:srgbClr val="000000"/>
              </a:solidFill>
            </a:endParaRPr>
          </a:p>
          <a:p>
            <a:pPr algn="l"/>
            <a:r>
              <a:rPr lang="en-US" sz="2200" b="1">
                <a:solidFill>
                  <a:srgbClr val="000000"/>
                </a:solidFill>
              </a:rPr>
              <a:t>Performance</a:t>
            </a:r>
          </a:p>
          <a:p>
            <a:pPr marL="342900" indent="-342900" algn="l">
              <a:buFont typeface="Arial"/>
              <a:buChar char="•"/>
            </a:pPr>
            <a:r>
              <a:rPr lang="en-US" sz="2200">
                <a:solidFill>
                  <a:srgbClr val="000000"/>
                </a:solidFill>
              </a:rPr>
              <a:t>Low sensitivity and specificity at the individual level</a:t>
            </a:r>
          </a:p>
          <a:p>
            <a:pPr marL="342900" indent="-342900" algn="l">
              <a:buFont typeface="Arial"/>
              <a:buChar char="•"/>
            </a:pPr>
            <a:r>
              <a:rPr lang="en-US" sz="2200">
                <a:solidFill>
                  <a:srgbClr val="000000"/>
                </a:solidFill>
              </a:rPr>
              <a:t>Useful for populations</a:t>
            </a:r>
          </a:p>
        </p:txBody>
      </p:sp>
      <p:sp>
        <p:nvSpPr>
          <p:cNvPr id="2" name="Slide Number Placeholder 1">
            <a:extLst>
              <a:ext uri="{FF2B5EF4-FFF2-40B4-BE49-F238E27FC236}">
                <a16:creationId xmlns:a16="http://schemas.microsoft.com/office/drawing/2014/main" id="{690AC79A-0963-9F4F-AC38-AC5F1AE4C293}"/>
              </a:ext>
            </a:extLst>
          </p:cNvPr>
          <p:cNvSpPr>
            <a:spLocks noGrp="1"/>
          </p:cNvSpPr>
          <p:nvPr>
            <p:ph type="sldNum" sz="quarter" idx="12"/>
          </p:nvPr>
        </p:nvSpPr>
        <p:spPr/>
        <p:txBody>
          <a:bodyPr/>
          <a:lstStyle/>
          <a:p>
            <a:fld id="{0AF61714-15FE-B440-91C1-B7D90E53E1C5}" type="slidenum">
              <a:rPr lang="en-US" smtClean="0"/>
              <a:t>66</a:t>
            </a:fld>
            <a:endParaRPr lang="en-US"/>
          </a:p>
        </p:txBody>
      </p:sp>
    </p:spTree>
    <p:extLst>
      <p:ext uri="{BB962C8B-B14F-4D97-AF65-F5344CB8AC3E}">
        <p14:creationId xmlns:p14="http://schemas.microsoft.com/office/powerpoint/2010/main" val="2291111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736647" cy="523220"/>
          </a:xfrm>
          <a:prstGeom prst="rect">
            <a:avLst/>
          </a:prstGeom>
          <a:noFill/>
        </p:spPr>
        <p:txBody>
          <a:bodyPr wrap="none" rtlCol="0">
            <a:spAutoFit/>
          </a:bodyPr>
          <a:lstStyle/>
          <a:p>
            <a:r>
              <a:rPr lang="en-US" sz="2800"/>
              <a:t>Session Overview</a:t>
            </a:r>
          </a:p>
        </p:txBody>
      </p:sp>
      <p:sp>
        <p:nvSpPr>
          <p:cNvPr id="13" name="Content Placeholder 2"/>
          <p:cNvSpPr txBox="1">
            <a:spLocks/>
          </p:cNvSpPr>
          <p:nvPr/>
        </p:nvSpPr>
        <p:spPr>
          <a:xfrm>
            <a:off x="1010186" y="1270994"/>
            <a:ext cx="7676614" cy="4449212"/>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en-US" sz="2800" dirty="0">
                <a:solidFill>
                  <a:schemeClr val="tx1"/>
                </a:solidFill>
              </a:rPr>
              <a:t>2. Assessment of nutritional status</a:t>
            </a:r>
          </a:p>
          <a:p>
            <a:pPr marL="971550" lvl="1" indent="-514350" algn="l">
              <a:lnSpc>
                <a:spcPct val="150000"/>
              </a:lnSpc>
              <a:buFont typeface="+mj-lt"/>
              <a:buAutoNum type="alphaLcPeriod"/>
            </a:pPr>
            <a:r>
              <a:rPr lang="en-US" sz="2400" dirty="0">
                <a:solidFill>
                  <a:schemeClr val="bg1">
                    <a:lumMod val="50000"/>
                  </a:schemeClr>
                </a:solidFill>
              </a:rPr>
              <a:t>Assessment of diet</a:t>
            </a:r>
          </a:p>
          <a:p>
            <a:pPr marL="971550" lvl="1" indent="-514350" algn="l">
              <a:lnSpc>
                <a:spcPct val="150000"/>
              </a:lnSpc>
              <a:buFont typeface="+mj-lt"/>
              <a:buAutoNum type="alphaLcPeriod"/>
            </a:pPr>
            <a:r>
              <a:rPr lang="en-US" sz="2400" dirty="0">
                <a:solidFill>
                  <a:schemeClr val="bg1">
                    <a:lumMod val="50000"/>
                  </a:schemeClr>
                </a:solidFill>
              </a:rPr>
              <a:t>Biomarkers</a:t>
            </a:r>
          </a:p>
          <a:p>
            <a:pPr marL="971550" lvl="1" indent="-514350" algn="l">
              <a:lnSpc>
                <a:spcPct val="150000"/>
              </a:lnSpc>
              <a:buFont typeface="+mj-lt"/>
              <a:buAutoNum type="alphaLcPeriod"/>
            </a:pPr>
            <a:r>
              <a:rPr lang="en-US" sz="2400" b="1" dirty="0">
                <a:solidFill>
                  <a:schemeClr val="tx1"/>
                </a:solidFill>
              </a:rPr>
              <a:t>Anthropometry</a:t>
            </a:r>
          </a:p>
          <a:p>
            <a:pPr marL="971550" lvl="1" indent="-514350" algn="l">
              <a:lnSpc>
                <a:spcPct val="150000"/>
              </a:lnSpc>
              <a:buFont typeface="+mj-lt"/>
              <a:buAutoNum type="alphaLcPeriod"/>
            </a:pPr>
            <a:endParaRPr lang="en-US" sz="2400" b="1" dirty="0">
              <a:solidFill>
                <a:schemeClr val="tx1"/>
              </a:solidFill>
            </a:endParaRPr>
          </a:p>
        </p:txBody>
      </p:sp>
      <p:sp>
        <p:nvSpPr>
          <p:cNvPr id="2" name="Slide Number Placeholder 1">
            <a:extLst>
              <a:ext uri="{FF2B5EF4-FFF2-40B4-BE49-F238E27FC236}">
                <a16:creationId xmlns:a16="http://schemas.microsoft.com/office/drawing/2014/main" id="{29CF4D3A-A599-0B47-B717-CEBE8960C115}"/>
              </a:ext>
            </a:extLst>
          </p:cNvPr>
          <p:cNvSpPr>
            <a:spLocks noGrp="1"/>
          </p:cNvSpPr>
          <p:nvPr>
            <p:ph type="sldNum" sz="quarter" idx="12"/>
          </p:nvPr>
        </p:nvSpPr>
        <p:spPr/>
        <p:txBody>
          <a:bodyPr/>
          <a:lstStyle/>
          <a:p>
            <a:fld id="{0AF61714-15FE-B440-91C1-B7D90E53E1C5}" type="slidenum">
              <a:rPr lang="en-US" smtClean="0"/>
              <a:t>67</a:t>
            </a:fld>
            <a:endParaRPr lang="en-US"/>
          </a:p>
        </p:txBody>
      </p:sp>
    </p:spTree>
    <p:extLst>
      <p:ext uri="{BB962C8B-B14F-4D97-AF65-F5344CB8AC3E}">
        <p14:creationId xmlns:p14="http://schemas.microsoft.com/office/powerpoint/2010/main" val="4032089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3730252" cy="492443"/>
          </a:xfrm>
          <a:prstGeom prst="rect">
            <a:avLst/>
          </a:prstGeom>
          <a:noFill/>
        </p:spPr>
        <p:txBody>
          <a:bodyPr wrap="none" rtlCol="0">
            <a:spAutoFit/>
          </a:bodyPr>
          <a:lstStyle/>
          <a:p>
            <a:r>
              <a:rPr lang="en-US" sz="2600"/>
              <a:t>Anthropometric measures</a:t>
            </a:r>
          </a:p>
        </p:txBody>
      </p:sp>
      <p:sp>
        <p:nvSpPr>
          <p:cNvPr id="13" name="Content Placeholder 2"/>
          <p:cNvSpPr txBox="1">
            <a:spLocks/>
          </p:cNvSpPr>
          <p:nvPr/>
        </p:nvSpPr>
        <p:spPr>
          <a:xfrm>
            <a:off x="457200" y="1279017"/>
            <a:ext cx="8229600" cy="460888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u="sng">
                <a:solidFill>
                  <a:schemeClr val="tx1"/>
                </a:solidFill>
              </a:rPr>
              <a:t>Common measures:</a:t>
            </a:r>
          </a:p>
          <a:p>
            <a:pPr algn="l"/>
            <a:r>
              <a:rPr lang="en-US" sz="2400">
                <a:solidFill>
                  <a:schemeClr val="tx1"/>
                </a:solidFill>
              </a:rPr>
              <a:t>	Height (or length for children &lt;2 years)</a:t>
            </a:r>
          </a:p>
          <a:p>
            <a:pPr algn="l"/>
            <a:r>
              <a:rPr lang="en-US" sz="2400">
                <a:solidFill>
                  <a:schemeClr val="tx1"/>
                </a:solidFill>
              </a:rPr>
              <a:t>	Weight</a:t>
            </a:r>
          </a:p>
          <a:p>
            <a:pPr algn="l"/>
            <a:r>
              <a:rPr lang="en-US" sz="2400">
                <a:solidFill>
                  <a:schemeClr val="tx1"/>
                </a:solidFill>
              </a:rPr>
              <a:t>	Mid-upper arm circumference</a:t>
            </a:r>
          </a:p>
          <a:p>
            <a:pPr algn="l"/>
            <a:r>
              <a:rPr lang="en-US" sz="2400">
                <a:solidFill>
                  <a:schemeClr val="tx1"/>
                </a:solidFill>
              </a:rPr>
              <a:t>	Skinfold thickness</a:t>
            </a:r>
          </a:p>
          <a:p>
            <a:pPr algn="l"/>
            <a:r>
              <a:rPr lang="en-US" sz="2400">
                <a:solidFill>
                  <a:schemeClr val="tx1"/>
                </a:solidFill>
              </a:rPr>
              <a:t>	Head circumference (usually for newborns)</a:t>
            </a:r>
          </a:p>
          <a:p>
            <a:pPr algn="l"/>
            <a:endParaRPr lang="en-US" sz="2400" u="sng">
              <a:solidFill>
                <a:schemeClr val="tx1"/>
              </a:solidFill>
            </a:endParaRPr>
          </a:p>
          <a:p>
            <a:pPr algn="l"/>
            <a:r>
              <a:rPr lang="en-US" sz="2400" u="sng">
                <a:solidFill>
                  <a:schemeClr val="tx1"/>
                </a:solidFill>
              </a:rPr>
              <a:t>Methods of measurement:</a:t>
            </a:r>
            <a:endParaRPr lang="en-US" sz="2400">
              <a:solidFill>
                <a:schemeClr val="tx1"/>
              </a:solidFill>
            </a:endParaRPr>
          </a:p>
          <a:p>
            <a:pPr algn="l"/>
            <a:r>
              <a:rPr lang="en-US" sz="2400">
                <a:solidFill>
                  <a:schemeClr val="tx1"/>
                </a:solidFill>
              </a:rPr>
              <a:t>	Self-/parental report</a:t>
            </a:r>
          </a:p>
          <a:p>
            <a:pPr algn="l"/>
            <a:r>
              <a:rPr lang="en-US" sz="2400">
                <a:solidFill>
                  <a:schemeClr val="tx1"/>
                </a:solidFill>
              </a:rPr>
              <a:t>	Measured by trained personnel</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7" name="TextBox 16"/>
          <p:cNvSpPr txBox="1"/>
          <p:nvPr/>
        </p:nvSpPr>
        <p:spPr>
          <a:xfrm>
            <a:off x="6784379" y="6385157"/>
            <a:ext cx="1902421" cy="307777"/>
          </a:xfrm>
          <a:prstGeom prst="rect">
            <a:avLst/>
          </a:prstGeom>
          <a:noFill/>
        </p:spPr>
        <p:txBody>
          <a:bodyPr wrap="none" rtlCol="0">
            <a:spAutoFit/>
          </a:bodyPr>
          <a:lstStyle/>
          <a:p>
            <a:pPr algn="r"/>
            <a:r>
              <a:rPr lang="en-US" sz="1400">
                <a:cs typeface="Calibri"/>
              </a:rPr>
              <a:t>Citations: de Onis 2006</a:t>
            </a:r>
            <a:endParaRPr lang="en-US" sz="1400" i="1">
              <a:cs typeface="Calibri"/>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DB54A7B1-D548-1F20-7D02-F7B904D88320}"/>
              </a:ext>
            </a:extLst>
          </p:cNvPr>
          <p:cNvSpPr>
            <a:spLocks noGrp="1"/>
          </p:cNvSpPr>
          <p:nvPr>
            <p:ph type="sldNum" sz="quarter" idx="12"/>
          </p:nvPr>
        </p:nvSpPr>
        <p:spPr/>
        <p:txBody>
          <a:bodyPr/>
          <a:lstStyle/>
          <a:p>
            <a:fld id="{0AF61714-15FE-B440-91C1-B7D90E53E1C5}" type="slidenum">
              <a:rPr lang="en-US" smtClean="0"/>
              <a:t>68</a:t>
            </a:fld>
            <a:endParaRPr lang="en-US"/>
          </a:p>
        </p:txBody>
      </p:sp>
    </p:spTree>
    <p:extLst>
      <p:ext uri="{BB962C8B-B14F-4D97-AF65-F5344CB8AC3E}">
        <p14:creationId xmlns:p14="http://schemas.microsoft.com/office/powerpoint/2010/main" val="2208646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300630" cy="492443"/>
          </a:xfrm>
          <a:prstGeom prst="rect">
            <a:avLst/>
          </a:prstGeom>
          <a:noFill/>
        </p:spPr>
        <p:txBody>
          <a:bodyPr wrap="none" rtlCol="0">
            <a:spAutoFit/>
          </a:bodyPr>
          <a:lstStyle/>
          <a:p>
            <a:r>
              <a:rPr lang="en-US" sz="2600"/>
              <a:t>Anthropometry</a:t>
            </a:r>
          </a:p>
        </p:txBody>
      </p:sp>
      <p:sp>
        <p:nvSpPr>
          <p:cNvPr id="13" name="Content Placeholder 2"/>
          <p:cNvSpPr txBox="1">
            <a:spLocks/>
          </p:cNvSpPr>
          <p:nvPr/>
        </p:nvSpPr>
        <p:spPr>
          <a:xfrm>
            <a:off x="457200" y="1279017"/>
            <a:ext cx="8229600" cy="2301126"/>
          </a:xfrm>
          <a:prstGeom prst="rect">
            <a:avLst/>
          </a:prstGeom>
        </p:spPr>
        <p:txBody>
          <a:bodyPr vert="horz" lIns="91440" tIns="45720" rIns="91440" bIns="45720" rtlCol="0">
            <a:normAutofit fontScale="9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u="sng">
                <a:solidFill>
                  <a:schemeClr val="tx1"/>
                </a:solidFill>
              </a:rPr>
              <a:t>Definition:</a:t>
            </a:r>
            <a:r>
              <a:rPr lang="en-US" sz="2400">
                <a:solidFill>
                  <a:schemeClr val="tx1"/>
                </a:solidFill>
              </a:rPr>
              <a:t> the study of human body measurements, especially on a comparative basis (e.g. height, weight, arm circumference).</a:t>
            </a:r>
          </a:p>
          <a:p>
            <a:pPr algn="l"/>
            <a:endParaRPr lang="en-US" sz="2400">
              <a:solidFill>
                <a:schemeClr val="tx1"/>
              </a:solidFill>
            </a:endParaRPr>
          </a:p>
          <a:p>
            <a:pPr algn="l"/>
            <a:r>
              <a:rPr lang="en-US" sz="2400">
                <a:solidFill>
                  <a:schemeClr val="tx1"/>
                </a:solidFill>
              </a:rPr>
              <a:t>Why does it matter?</a:t>
            </a:r>
          </a:p>
          <a:p>
            <a:pPr marL="342900" indent="-342900" algn="l">
              <a:buFont typeface="Arial"/>
              <a:buChar char="•"/>
            </a:pPr>
            <a:r>
              <a:rPr lang="en-US" sz="2400">
                <a:solidFill>
                  <a:schemeClr val="tx1"/>
                </a:solidFill>
              </a:rPr>
              <a:t>Anthropometric measures are sensitive to nutritional intakes, and there are associations between anthropometric measures and morbidity/mortality.</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7" name="TextBox 16"/>
          <p:cNvSpPr txBox="1"/>
          <p:nvPr/>
        </p:nvSpPr>
        <p:spPr>
          <a:xfrm>
            <a:off x="6013985" y="6385157"/>
            <a:ext cx="2672815" cy="307777"/>
          </a:xfrm>
          <a:prstGeom prst="rect">
            <a:avLst/>
          </a:prstGeom>
          <a:noFill/>
        </p:spPr>
        <p:txBody>
          <a:bodyPr wrap="none" rtlCol="0">
            <a:spAutoFit/>
          </a:bodyPr>
          <a:lstStyle/>
          <a:p>
            <a:pPr algn="r"/>
            <a:r>
              <a:rPr lang="en-US" sz="1400">
                <a:cs typeface="Calibri"/>
              </a:rPr>
              <a:t>Citations: Merriam-Webster 2016</a:t>
            </a:r>
            <a:endParaRPr lang="en-US" sz="1400" i="1">
              <a:cs typeface="Calibri"/>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graphicFrame>
        <p:nvGraphicFramePr>
          <p:cNvPr id="4" name="Table 3"/>
          <p:cNvGraphicFramePr>
            <a:graphicFrameLocks noGrp="1"/>
          </p:cNvGraphicFramePr>
          <p:nvPr/>
        </p:nvGraphicFramePr>
        <p:xfrm>
          <a:off x="457200" y="3792773"/>
          <a:ext cx="8229600" cy="2108200"/>
        </p:xfrm>
        <a:graphic>
          <a:graphicData uri="http://schemas.openxmlformats.org/drawingml/2006/table">
            <a:tbl>
              <a:tblPr firstRow="1" bandRow="1">
                <a:tableStyleId>{2D5ABB26-0587-4C30-8999-92F81FD0307C}</a:tableStyleId>
              </a:tblPr>
              <a:tblGrid>
                <a:gridCol w="3930380">
                  <a:extLst>
                    <a:ext uri="{9D8B030D-6E8A-4147-A177-3AD203B41FA5}">
                      <a16:colId xmlns:a16="http://schemas.microsoft.com/office/drawing/2014/main" val="20000"/>
                    </a:ext>
                  </a:extLst>
                </a:gridCol>
                <a:gridCol w="372047">
                  <a:extLst>
                    <a:ext uri="{9D8B030D-6E8A-4147-A177-3AD203B41FA5}">
                      <a16:colId xmlns:a16="http://schemas.microsoft.com/office/drawing/2014/main" val="20001"/>
                    </a:ext>
                  </a:extLst>
                </a:gridCol>
                <a:gridCol w="3927173">
                  <a:extLst>
                    <a:ext uri="{9D8B030D-6E8A-4147-A177-3AD203B41FA5}">
                      <a16:colId xmlns:a16="http://schemas.microsoft.com/office/drawing/2014/main" val="20002"/>
                    </a:ext>
                  </a:extLst>
                </a:gridCol>
              </a:tblGrid>
              <a:tr h="370840">
                <a:tc>
                  <a:txBody>
                    <a:bodyPr/>
                    <a:lstStyle/>
                    <a:p>
                      <a:pPr algn="ctr"/>
                      <a:r>
                        <a:rPr lang="en-US" sz="180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180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285750" indent="-285750">
                        <a:buFont typeface="Arial"/>
                        <a:buChar char="•"/>
                      </a:pPr>
                      <a:r>
                        <a:rPr lang="en-US" sz="1800"/>
                        <a:t>Weight and height are commonly measured, with reasonable accuracy.</a:t>
                      </a:r>
                    </a:p>
                    <a:p>
                      <a:pPr marL="285750" indent="-285750">
                        <a:buFont typeface="Arial"/>
                        <a:buChar char="•"/>
                      </a:pPr>
                      <a:r>
                        <a:rPr lang="en-US" sz="1800"/>
                        <a:t>Measurements are quick and inexpensive.</a:t>
                      </a:r>
                    </a:p>
                    <a:p>
                      <a:pPr marL="285750" indent="-285750">
                        <a:buFont typeface="Arial"/>
                        <a:buChar char="•"/>
                      </a:pPr>
                      <a:r>
                        <a:rPr lang="en-US" sz="1800"/>
                        <a:t>Can be </a:t>
                      </a:r>
                      <a:r>
                        <a:rPr lang="en-US" sz="1800" baseline="0"/>
                        <a:t>used to define common nutritional conditions.</a:t>
                      </a:r>
                      <a:endParaRPr lang="en-US" sz="1800"/>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180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a:buChar char="•"/>
                      </a:pPr>
                      <a:r>
                        <a:rPr lang="en-US" sz="1800"/>
                        <a:t>Some measurements may require additional training.</a:t>
                      </a:r>
                    </a:p>
                    <a:p>
                      <a:pPr marL="285750" indent="-285750">
                        <a:buFont typeface="Arial"/>
                        <a:buChar char="•"/>
                      </a:pPr>
                      <a:r>
                        <a:rPr lang="en-US" sz="1800"/>
                        <a:t>Anthropometric</a:t>
                      </a:r>
                      <a:r>
                        <a:rPr lang="en-US" sz="1800" baseline="0"/>
                        <a:t> m</a:t>
                      </a:r>
                      <a:r>
                        <a:rPr lang="en-US" sz="1800"/>
                        <a:t>easurements are not</a:t>
                      </a:r>
                      <a:r>
                        <a:rPr lang="en-US" sz="1800" baseline="0"/>
                        <a:t> sensitive to nutrition alone.</a:t>
                      </a:r>
                    </a:p>
                    <a:p>
                      <a:pPr marL="285750" indent="-285750">
                        <a:buFont typeface="Arial"/>
                        <a:buChar char="•"/>
                      </a:pPr>
                      <a:r>
                        <a:rPr lang="en-US" sz="1800"/>
                        <a:t>Assessment</a:t>
                      </a:r>
                      <a:r>
                        <a:rPr lang="en-US" sz="1800" baseline="0"/>
                        <a:t> of status d</a:t>
                      </a:r>
                      <a:r>
                        <a:rPr lang="en-US" sz="1800"/>
                        <a:t>epends on having a valid</a:t>
                      </a:r>
                      <a:r>
                        <a:rPr lang="en-US" sz="1800" baseline="0"/>
                        <a:t> </a:t>
                      </a:r>
                      <a:r>
                        <a:rPr lang="en-US" sz="1800"/>
                        <a:t>reference</a:t>
                      </a:r>
                      <a:r>
                        <a:rPr lang="en-US" sz="1800" baseline="0"/>
                        <a:t> population.</a:t>
                      </a:r>
                      <a:endParaRPr lang="en-US" sz="1800"/>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83750A2C-0371-2807-EB47-82BB5CC3F1BB}"/>
              </a:ext>
            </a:extLst>
          </p:cNvPr>
          <p:cNvSpPr>
            <a:spLocks noGrp="1"/>
          </p:cNvSpPr>
          <p:nvPr>
            <p:ph type="sldNum" sz="quarter" idx="12"/>
          </p:nvPr>
        </p:nvSpPr>
        <p:spPr/>
        <p:txBody>
          <a:bodyPr/>
          <a:lstStyle/>
          <a:p>
            <a:fld id="{0AF61714-15FE-B440-91C1-B7D90E53E1C5}" type="slidenum">
              <a:rPr lang="en-US" smtClean="0"/>
              <a:t>69</a:t>
            </a:fld>
            <a:endParaRPr lang="en-US"/>
          </a:p>
        </p:txBody>
      </p:sp>
    </p:spTree>
    <p:extLst>
      <p:ext uri="{BB962C8B-B14F-4D97-AF65-F5344CB8AC3E}">
        <p14:creationId xmlns:p14="http://schemas.microsoft.com/office/powerpoint/2010/main" val="1926342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17096" y="1331495"/>
            <a:ext cx="2951748" cy="1491916"/>
          </a:xfrm>
          <a:prstGeom prst="rect">
            <a:avLst/>
          </a:prstGeom>
          <a:solidFill>
            <a:schemeClr val="accent5">
              <a:lumMod val="60000"/>
              <a:lumOff val="4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a:ln>
                  <a:noFill/>
                </a:ln>
                <a:solidFill>
                  <a:srgbClr val="000000"/>
                </a:solidFill>
                <a:effectLst/>
                <a:highlight>
                  <a:srgbClr val="FFFF00"/>
                </a:highlight>
                <a:latin typeface="Gill Sans" pitchFamily="-1" charset="0"/>
                <a:ea typeface="ヒラギノ角ゴ ProN W3" pitchFamily="-1" charset="-128"/>
                <a:cs typeface="ヒラギノ角ゴ ProN W3" pitchFamily="-1" charset="-128"/>
                <a:sym typeface="Gill Sans" pitchFamily="-1" charset="0"/>
              </a:rPr>
              <a:t>Food Systems</a:t>
            </a:r>
          </a:p>
        </p:txBody>
      </p:sp>
      <p:sp>
        <p:nvSpPr>
          <p:cNvPr id="3" name="Rectangle 2"/>
          <p:cNvSpPr/>
          <p:nvPr/>
        </p:nvSpPr>
        <p:spPr bwMode="auto">
          <a:xfrm>
            <a:off x="5694942" y="1331495"/>
            <a:ext cx="2935705" cy="1491916"/>
          </a:xfrm>
          <a:prstGeom prst="rect">
            <a:avLst/>
          </a:prstGeom>
          <a:solidFill>
            <a:schemeClr val="accent1">
              <a:lumMod val="40000"/>
              <a:lumOff val="6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a:ln>
                  <a:noFill/>
                </a:ln>
                <a:solidFill>
                  <a:srgbClr val="000000"/>
                </a:solidFill>
                <a:effectLst/>
                <a:highlight>
                  <a:srgbClr val="FFFF00"/>
                </a:highlight>
                <a:latin typeface="Gill Sans" pitchFamily="-1" charset="0"/>
                <a:ea typeface="ヒラギノ角ゴ ProN W3" pitchFamily="-1" charset="-128"/>
                <a:cs typeface="ヒラギノ角ゴ ProN W3" pitchFamily="-1" charset="-128"/>
                <a:sym typeface="Gill Sans" pitchFamily="-1" charset="0"/>
              </a:rPr>
              <a:t>Nutrition</a:t>
            </a:r>
            <a:r>
              <a:rPr kumimoji="0" lang="en-US" sz="4200" b="0" i="0" u="none" strike="noStrike" cap="none" normalizeH="0">
                <a:ln>
                  <a:noFill/>
                </a:ln>
                <a:solidFill>
                  <a:srgbClr val="000000"/>
                </a:solidFill>
                <a:effectLst/>
                <a:highlight>
                  <a:srgbClr val="FFFF00"/>
                </a:highlight>
                <a:latin typeface="Gill Sans" pitchFamily="-1" charset="0"/>
                <a:ea typeface="ヒラギノ角ゴ ProN W3" pitchFamily="-1" charset="-128"/>
                <a:cs typeface="ヒラギノ角ゴ ProN W3" pitchFamily="-1" charset="-128"/>
                <a:sym typeface="Gill Sans" pitchFamily="-1" charset="0"/>
              </a:rPr>
              <a:t> and Health</a:t>
            </a:r>
            <a:endParaRPr kumimoji="0" lang="en-US" sz="4200" b="0" i="0" u="none" strike="noStrike" cap="none" normalizeH="0" baseline="0">
              <a:ln>
                <a:noFill/>
              </a:ln>
              <a:solidFill>
                <a:srgbClr val="000000"/>
              </a:solidFill>
              <a:effectLst/>
              <a:highlight>
                <a:srgbClr val="FFFF00"/>
              </a:highlight>
              <a:latin typeface="Gill Sans" pitchFamily="-1" charset="0"/>
              <a:ea typeface="ヒラギノ角ゴ ProN W3" pitchFamily="-1" charset="-128"/>
              <a:cs typeface="ヒラギノ角ゴ ProN W3" pitchFamily="-1" charset="-128"/>
              <a:sym typeface="Gill Sans" pitchFamily="-1" charset="0"/>
            </a:endParaRPr>
          </a:p>
        </p:txBody>
      </p:sp>
      <p:sp>
        <p:nvSpPr>
          <p:cNvPr id="5" name="Rectangle 4"/>
          <p:cNvSpPr/>
          <p:nvPr/>
        </p:nvSpPr>
        <p:spPr bwMode="auto">
          <a:xfrm>
            <a:off x="2799347" y="4154904"/>
            <a:ext cx="3545305" cy="1363579"/>
          </a:xfrm>
          <a:prstGeom prst="rect">
            <a:avLst/>
          </a:prstGeom>
          <a:solidFill>
            <a:schemeClr val="tx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highlight>
                  <a:srgbClr val="FFFF00"/>
                </a:highlight>
                <a:latin typeface="Gill Sans" pitchFamily="-1" charset="0"/>
                <a:ea typeface="ヒラギノ角ゴ ProN W3" pitchFamily="-1" charset="-128"/>
                <a:cs typeface="ヒラギノ角ゴ ProN W3" pitchFamily="-1" charset="-128"/>
                <a:sym typeface="Gill Sans" pitchFamily="-1" charset="0"/>
              </a:rPr>
              <a:t>Climate Change</a:t>
            </a:r>
          </a:p>
        </p:txBody>
      </p:sp>
      <p:cxnSp>
        <p:nvCxnSpPr>
          <p:cNvPr id="8" name="Straight Arrow Connector 7"/>
          <p:cNvCxnSpPr/>
          <p:nvPr/>
        </p:nvCxnSpPr>
        <p:spPr bwMode="auto">
          <a:xfrm flipV="1">
            <a:off x="5502442" y="3003883"/>
            <a:ext cx="1379616" cy="1044034"/>
          </a:xfrm>
          <a:prstGeom prst="straightConnector1">
            <a:avLst/>
          </a:prstGeom>
          <a:blipFill dpi="0" rotWithShape="0">
            <a:blip r:embed="rId3"/>
            <a:srcRect/>
            <a:tile tx="0" ty="0" sx="100000" sy="100000" flip="none" algn="tl"/>
          </a:blipFill>
          <a:ln w="57150" cap="flat" cmpd="sng" algn="ctr">
            <a:solidFill>
              <a:srgbClr val="000000"/>
            </a:solidFill>
            <a:prstDash val="solid"/>
            <a:round/>
            <a:headEnd type="none" w="med" len="med"/>
            <a:tailEnd type="triangle"/>
          </a:ln>
          <a:effectLst/>
        </p:spPr>
      </p:cxnSp>
      <p:cxnSp>
        <p:nvCxnSpPr>
          <p:cNvPr id="12" name="Straight Arrow Connector 11"/>
          <p:cNvCxnSpPr/>
          <p:nvPr/>
        </p:nvCxnSpPr>
        <p:spPr bwMode="auto">
          <a:xfrm>
            <a:off x="1918036" y="3015915"/>
            <a:ext cx="982579" cy="1054768"/>
          </a:xfrm>
          <a:prstGeom prst="straightConnector1">
            <a:avLst/>
          </a:prstGeom>
          <a:blipFill dpi="0" rotWithShape="0">
            <a:blip r:embed="rId3"/>
            <a:srcRect/>
            <a:tile tx="0" ty="0" sx="100000" sy="100000" flip="none" algn="tl"/>
          </a:blipFill>
          <a:ln w="57150" cap="flat" cmpd="sng" algn="ctr">
            <a:solidFill>
              <a:srgbClr val="000000"/>
            </a:solidFill>
            <a:prstDash val="solid"/>
            <a:round/>
            <a:headEnd type="none" w="med" len="med"/>
            <a:tailEnd type="triangle"/>
          </a:ln>
          <a:effectLst/>
        </p:spPr>
      </p:cxnSp>
      <p:cxnSp>
        <p:nvCxnSpPr>
          <p:cNvPr id="16" name="Straight Arrow Connector 15"/>
          <p:cNvCxnSpPr/>
          <p:nvPr/>
        </p:nvCxnSpPr>
        <p:spPr bwMode="auto">
          <a:xfrm flipH="1" flipV="1">
            <a:off x="2409325" y="2931694"/>
            <a:ext cx="1049838" cy="1116223"/>
          </a:xfrm>
          <a:prstGeom prst="straightConnector1">
            <a:avLst/>
          </a:prstGeom>
          <a:blipFill dpi="0" rotWithShape="0">
            <a:blip r:embed="rId3"/>
            <a:srcRect/>
            <a:tile tx="0" ty="0" sx="100000" sy="100000" flip="none" algn="tl"/>
          </a:blipFill>
          <a:ln w="57150" cap="flat" cmpd="sng" algn="ctr">
            <a:solidFill>
              <a:srgbClr val="000000"/>
            </a:solidFill>
            <a:prstDash val="solid"/>
            <a:round/>
            <a:headEnd type="none" w="med" len="med"/>
            <a:tailEnd type="triangle"/>
          </a:ln>
          <a:effectLst/>
        </p:spPr>
      </p:cxnSp>
      <p:cxnSp>
        <p:nvCxnSpPr>
          <p:cNvPr id="20" name="Straight Arrow Connector 19"/>
          <p:cNvCxnSpPr/>
          <p:nvPr/>
        </p:nvCxnSpPr>
        <p:spPr bwMode="auto">
          <a:xfrm>
            <a:off x="3712745" y="2057400"/>
            <a:ext cx="1677402" cy="0"/>
          </a:xfrm>
          <a:prstGeom prst="straightConnector1">
            <a:avLst/>
          </a:prstGeom>
          <a:blipFill dpi="0" rotWithShape="0">
            <a:blip r:embed="rId3"/>
            <a:srcRect/>
            <a:tile tx="0" ty="0" sx="100000" sy="100000" flip="none" algn="tl"/>
          </a:blipFill>
          <a:ln w="57150" cap="flat" cmpd="sng" algn="ctr">
            <a:solidFill>
              <a:srgbClr val="000000"/>
            </a:solidFill>
            <a:prstDash val="solid"/>
            <a:round/>
            <a:headEnd type="none" w="med" len="med"/>
            <a:tailEnd type="triangle"/>
          </a:ln>
          <a:effectLst/>
        </p:spPr>
      </p:cxnSp>
      <p:sp>
        <p:nvSpPr>
          <p:cNvPr id="4" name="Slide Number Placeholder 3">
            <a:extLst>
              <a:ext uri="{FF2B5EF4-FFF2-40B4-BE49-F238E27FC236}">
                <a16:creationId xmlns:a16="http://schemas.microsoft.com/office/drawing/2014/main" id="{E606FAAB-6282-03DB-AFEF-73E6A939A458}"/>
              </a:ext>
            </a:extLst>
          </p:cNvPr>
          <p:cNvSpPr>
            <a:spLocks noGrp="1"/>
          </p:cNvSpPr>
          <p:nvPr>
            <p:ph type="sldNum" sz="quarter" idx="10"/>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4C074EA-92B9-4F02-A106-896A6DFFBA34}" type="slidenum">
              <a:rPr lang="en-US" smtClean="0"/>
              <a:pPr/>
              <a:t>7</a:t>
            </a:fld>
            <a:endParaRPr lang="en-US" dirty="0"/>
          </a:p>
        </p:txBody>
      </p:sp>
    </p:spTree>
    <p:extLst>
      <p:ext uri="{BB962C8B-B14F-4D97-AF65-F5344CB8AC3E}">
        <p14:creationId xmlns:p14="http://schemas.microsoft.com/office/powerpoint/2010/main" val="3721324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271722" cy="492443"/>
          </a:xfrm>
          <a:prstGeom prst="rect">
            <a:avLst/>
          </a:prstGeom>
          <a:noFill/>
        </p:spPr>
        <p:txBody>
          <a:bodyPr wrap="none" rtlCol="0">
            <a:spAutoFit/>
          </a:bodyPr>
          <a:lstStyle/>
          <a:p>
            <a:r>
              <a:rPr lang="en-US" sz="2600"/>
              <a:t>Developing a growth standard</a:t>
            </a:r>
          </a:p>
        </p:txBody>
      </p:sp>
      <p:sp>
        <p:nvSpPr>
          <p:cNvPr id="13" name="Content Placeholder 2"/>
          <p:cNvSpPr txBox="1">
            <a:spLocks/>
          </p:cNvSpPr>
          <p:nvPr/>
        </p:nvSpPr>
        <p:spPr>
          <a:xfrm>
            <a:off x="457200" y="1279017"/>
            <a:ext cx="8229600" cy="498373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a:solidFill>
                  <a:schemeClr val="tx1"/>
                </a:solidFill>
              </a:rPr>
              <a:t>All anthropometric measures are interpreted relative to what is considered the standard for that measure.</a:t>
            </a:r>
          </a:p>
          <a:p>
            <a:pPr algn="l"/>
            <a:endParaRPr lang="en-US" sz="2400" u="sng">
              <a:solidFill>
                <a:schemeClr val="tx1"/>
              </a:solidFill>
            </a:endParaRPr>
          </a:p>
          <a:p>
            <a:pPr algn="l"/>
            <a:r>
              <a:rPr lang="en-US" sz="2400" u="sng">
                <a:solidFill>
                  <a:schemeClr val="tx1"/>
                </a:solidFill>
              </a:rPr>
              <a:t>WHO Child Growth Standards:</a:t>
            </a:r>
          </a:p>
          <a:p>
            <a:pPr marL="342900" indent="-342900" algn="l">
              <a:buFont typeface="Arial"/>
              <a:buChar char="•"/>
            </a:pPr>
            <a:r>
              <a:rPr lang="en-US" sz="2400">
                <a:solidFill>
                  <a:schemeClr val="tx1"/>
                </a:solidFill>
              </a:rPr>
              <a:t>Produced age and sex-specific anthropometric standards for children &lt;5 years.</a:t>
            </a:r>
          </a:p>
          <a:p>
            <a:pPr marL="342900" indent="-342900" algn="l">
              <a:buFont typeface="Arial"/>
              <a:buChar char="•"/>
            </a:pPr>
            <a:r>
              <a:rPr lang="en-US" sz="2400">
                <a:solidFill>
                  <a:schemeClr val="tx1"/>
                </a:solidFill>
              </a:rPr>
              <a:t>Based on results from the Multicenter Growth Reference Study (1997-2003) of children in the USA, Oman, Norway, Brazil, Ghana, and India.</a:t>
            </a:r>
          </a:p>
          <a:p>
            <a:pPr marL="342900" indent="-342900" algn="l">
              <a:buFont typeface="Arial"/>
              <a:buChar char="•"/>
            </a:pPr>
            <a:r>
              <a:rPr lang="en-US" sz="2400">
                <a:solidFill>
                  <a:schemeClr val="tx1"/>
                </a:solidFill>
              </a:rPr>
              <a:t>Measured 8440 children living in environments that do not constrain growth (e.g. exclusive or predominant breastfeeding for ≥4 months, no maternal smoking, and absence of significant morbidity).</a:t>
            </a:r>
          </a:p>
          <a:p>
            <a:pPr marL="342900" indent="-342900" algn="l">
              <a:buFont typeface="Arial"/>
              <a:buChar char="•"/>
            </a:pPr>
            <a:r>
              <a:rPr lang="en-US" sz="2400">
                <a:solidFill>
                  <a:schemeClr val="tx1"/>
                </a:solidFill>
              </a:rPr>
              <a:t>Contained cross-sectional and longitudinal components.</a:t>
            </a:r>
            <a:endParaRPr lang="en-US" sz="2000">
              <a:solidFill>
                <a:schemeClr val="tx1"/>
              </a:solidFill>
            </a:endParaRPr>
          </a:p>
          <a:p>
            <a:pPr marL="342900" indent="-342900" algn="l">
              <a:buFont typeface="Arial"/>
              <a:buChar char="•"/>
            </a:pPr>
            <a:endParaRPr lang="en-US" sz="2400">
              <a:solidFill>
                <a:schemeClr val="tx1"/>
              </a:solidFill>
            </a:endParaRP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7" name="TextBox 16"/>
          <p:cNvSpPr txBox="1"/>
          <p:nvPr/>
        </p:nvSpPr>
        <p:spPr>
          <a:xfrm>
            <a:off x="6784379" y="6385157"/>
            <a:ext cx="1902421" cy="307777"/>
          </a:xfrm>
          <a:prstGeom prst="rect">
            <a:avLst/>
          </a:prstGeom>
          <a:noFill/>
        </p:spPr>
        <p:txBody>
          <a:bodyPr wrap="none" rtlCol="0">
            <a:spAutoFit/>
          </a:bodyPr>
          <a:lstStyle/>
          <a:p>
            <a:pPr algn="r"/>
            <a:r>
              <a:rPr lang="en-US" sz="1400">
                <a:cs typeface="Calibri"/>
              </a:rPr>
              <a:t>Citations: de Onis 2006</a:t>
            </a:r>
            <a:endParaRPr lang="en-US" sz="1400" i="1">
              <a:cs typeface="Calibri"/>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DD59D42F-3CD9-5609-A8A7-2AE790EA978D}"/>
              </a:ext>
            </a:extLst>
          </p:cNvPr>
          <p:cNvSpPr>
            <a:spLocks noGrp="1"/>
          </p:cNvSpPr>
          <p:nvPr>
            <p:ph type="sldNum" sz="quarter" idx="12"/>
          </p:nvPr>
        </p:nvSpPr>
        <p:spPr/>
        <p:txBody>
          <a:bodyPr/>
          <a:lstStyle/>
          <a:p>
            <a:fld id="{0AF61714-15FE-B440-91C1-B7D90E53E1C5}" type="slidenum">
              <a:rPr lang="en-US" smtClean="0"/>
              <a:t>70</a:t>
            </a:fld>
            <a:endParaRPr lang="en-US"/>
          </a:p>
        </p:txBody>
      </p:sp>
    </p:spTree>
    <p:extLst>
      <p:ext uri="{BB962C8B-B14F-4D97-AF65-F5344CB8AC3E}">
        <p14:creationId xmlns:p14="http://schemas.microsoft.com/office/powerpoint/2010/main" val="212347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161361" cy="492443"/>
          </a:xfrm>
          <a:prstGeom prst="rect">
            <a:avLst/>
          </a:prstGeom>
          <a:noFill/>
        </p:spPr>
        <p:txBody>
          <a:bodyPr wrap="none" rtlCol="0">
            <a:spAutoFit/>
          </a:bodyPr>
          <a:lstStyle/>
          <a:p>
            <a:r>
              <a:rPr lang="en-US" sz="2600"/>
              <a:t>Growth curves</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7" name="TextBox 16"/>
          <p:cNvSpPr txBox="1"/>
          <p:nvPr/>
        </p:nvSpPr>
        <p:spPr>
          <a:xfrm>
            <a:off x="6887998" y="6385157"/>
            <a:ext cx="1798802" cy="307777"/>
          </a:xfrm>
          <a:prstGeom prst="rect">
            <a:avLst/>
          </a:prstGeom>
          <a:noFill/>
        </p:spPr>
        <p:txBody>
          <a:bodyPr wrap="none" rtlCol="0">
            <a:spAutoFit/>
          </a:bodyPr>
          <a:lstStyle/>
          <a:p>
            <a:pPr algn="r"/>
            <a:r>
              <a:rPr lang="en-US" sz="1400">
                <a:cs typeface="Calibri"/>
              </a:rPr>
              <a:t>Citations: WHO 2016f</a:t>
            </a:r>
            <a:endParaRPr lang="en-US" sz="1400" i="1">
              <a:cs typeface="Calibri"/>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pic>
        <p:nvPicPr>
          <p:cNvPr id="3" name="Picture 2"/>
          <p:cNvPicPr>
            <a:picLocks noChangeAspect="1"/>
          </p:cNvPicPr>
          <p:nvPr/>
        </p:nvPicPr>
        <p:blipFill>
          <a:blip r:embed="rId3"/>
          <a:stretch>
            <a:fillRect/>
          </a:stretch>
        </p:blipFill>
        <p:spPr>
          <a:xfrm>
            <a:off x="967657" y="1833652"/>
            <a:ext cx="7128272" cy="4375059"/>
          </a:xfrm>
          <a:prstGeom prst="rect">
            <a:avLst/>
          </a:prstGeom>
        </p:spPr>
      </p:pic>
      <p:sp>
        <p:nvSpPr>
          <p:cNvPr id="13" name="Content Placeholder 2"/>
          <p:cNvSpPr txBox="1">
            <a:spLocks/>
          </p:cNvSpPr>
          <p:nvPr/>
        </p:nvSpPr>
        <p:spPr>
          <a:xfrm>
            <a:off x="457200" y="1008818"/>
            <a:ext cx="8229600" cy="498373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a:solidFill>
                  <a:schemeClr val="tx1"/>
                </a:solidFill>
              </a:rPr>
              <a:t>MGRS data used to generate growth curves that show the distribution of an anthropometric measure by sex and age. (Male length-for-age curve below).</a:t>
            </a:r>
          </a:p>
        </p:txBody>
      </p:sp>
      <p:sp>
        <p:nvSpPr>
          <p:cNvPr id="2" name="Slide Number Placeholder 1">
            <a:extLst>
              <a:ext uri="{FF2B5EF4-FFF2-40B4-BE49-F238E27FC236}">
                <a16:creationId xmlns:a16="http://schemas.microsoft.com/office/drawing/2014/main" id="{E0C3C47B-20CD-4AA6-0E59-3DB3551A61B5}"/>
              </a:ext>
            </a:extLst>
          </p:cNvPr>
          <p:cNvSpPr>
            <a:spLocks noGrp="1"/>
          </p:cNvSpPr>
          <p:nvPr>
            <p:ph type="sldNum" sz="quarter" idx="12"/>
          </p:nvPr>
        </p:nvSpPr>
        <p:spPr/>
        <p:txBody>
          <a:bodyPr/>
          <a:lstStyle/>
          <a:p>
            <a:fld id="{0AF61714-15FE-B440-91C1-B7D90E53E1C5}" type="slidenum">
              <a:rPr lang="en-US" smtClean="0"/>
              <a:t>71</a:t>
            </a:fld>
            <a:endParaRPr lang="en-US"/>
          </a:p>
        </p:txBody>
      </p:sp>
    </p:spTree>
    <p:extLst>
      <p:ext uri="{BB962C8B-B14F-4D97-AF65-F5344CB8AC3E}">
        <p14:creationId xmlns:p14="http://schemas.microsoft.com/office/powerpoint/2010/main" val="1420130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5057795" cy="492443"/>
          </a:xfrm>
          <a:prstGeom prst="rect">
            <a:avLst/>
          </a:prstGeom>
          <a:noFill/>
        </p:spPr>
        <p:txBody>
          <a:bodyPr wrap="none" rtlCol="0">
            <a:spAutoFit/>
          </a:bodyPr>
          <a:lstStyle/>
          <a:p>
            <a:r>
              <a:rPr lang="en-US" sz="2600"/>
              <a:t>No differences in growth by country</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7" name="TextBox 16"/>
          <p:cNvSpPr txBox="1"/>
          <p:nvPr/>
        </p:nvSpPr>
        <p:spPr>
          <a:xfrm>
            <a:off x="6690052" y="6385157"/>
            <a:ext cx="1996748" cy="307777"/>
          </a:xfrm>
          <a:prstGeom prst="rect">
            <a:avLst/>
          </a:prstGeom>
          <a:noFill/>
        </p:spPr>
        <p:txBody>
          <a:bodyPr wrap="none" rtlCol="0">
            <a:spAutoFit/>
          </a:bodyPr>
          <a:lstStyle/>
          <a:p>
            <a:pPr algn="r"/>
            <a:r>
              <a:rPr lang="en-US" sz="1400">
                <a:cs typeface="Calibri"/>
              </a:rPr>
              <a:t>Citations: de Onis 2006b</a:t>
            </a:r>
            <a:endParaRPr lang="en-US" sz="1400" i="1">
              <a:cs typeface="Calibri"/>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pic>
        <p:nvPicPr>
          <p:cNvPr id="2" name="Picture 1"/>
          <p:cNvPicPr>
            <a:picLocks noChangeAspect="1"/>
          </p:cNvPicPr>
          <p:nvPr/>
        </p:nvPicPr>
        <p:blipFill>
          <a:blip r:embed="rId3"/>
          <a:stretch>
            <a:fillRect/>
          </a:stretch>
        </p:blipFill>
        <p:spPr>
          <a:xfrm>
            <a:off x="703207" y="878992"/>
            <a:ext cx="7638729" cy="5252292"/>
          </a:xfrm>
          <a:prstGeom prst="rect">
            <a:avLst/>
          </a:prstGeom>
        </p:spPr>
      </p:pic>
      <p:sp>
        <p:nvSpPr>
          <p:cNvPr id="3" name="Slide Number Placeholder 2">
            <a:extLst>
              <a:ext uri="{FF2B5EF4-FFF2-40B4-BE49-F238E27FC236}">
                <a16:creationId xmlns:a16="http://schemas.microsoft.com/office/drawing/2014/main" id="{34278225-479D-8753-6E53-5BE5A82FCADC}"/>
              </a:ext>
            </a:extLst>
          </p:cNvPr>
          <p:cNvSpPr>
            <a:spLocks noGrp="1"/>
          </p:cNvSpPr>
          <p:nvPr>
            <p:ph type="sldNum" sz="quarter" idx="12"/>
          </p:nvPr>
        </p:nvSpPr>
        <p:spPr/>
        <p:txBody>
          <a:bodyPr/>
          <a:lstStyle/>
          <a:p>
            <a:fld id="{0AF61714-15FE-B440-91C1-B7D90E53E1C5}" type="slidenum">
              <a:rPr lang="en-US" smtClean="0"/>
              <a:t>72</a:t>
            </a:fld>
            <a:endParaRPr lang="en-US"/>
          </a:p>
        </p:txBody>
      </p:sp>
    </p:spTree>
    <p:extLst>
      <p:ext uri="{BB962C8B-B14F-4D97-AF65-F5344CB8AC3E}">
        <p14:creationId xmlns:p14="http://schemas.microsoft.com/office/powerpoint/2010/main" val="1830663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365490" cy="492443"/>
          </a:xfrm>
          <a:prstGeom prst="rect">
            <a:avLst/>
          </a:prstGeom>
          <a:noFill/>
        </p:spPr>
        <p:txBody>
          <a:bodyPr wrap="none" rtlCol="0">
            <a:spAutoFit/>
          </a:bodyPr>
          <a:lstStyle/>
          <a:p>
            <a:r>
              <a:rPr lang="en-US" sz="2600"/>
              <a:t>Growth Reference - Ages 5-19y</a:t>
            </a:r>
          </a:p>
        </p:txBody>
      </p:sp>
      <p:sp>
        <p:nvSpPr>
          <p:cNvPr id="13" name="Content Placeholder 2"/>
          <p:cNvSpPr txBox="1">
            <a:spLocks/>
          </p:cNvSpPr>
          <p:nvPr/>
        </p:nvSpPr>
        <p:spPr>
          <a:xfrm>
            <a:off x="457200" y="1279017"/>
            <a:ext cx="8229600" cy="498373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u="sng">
                <a:solidFill>
                  <a:schemeClr val="tx1"/>
                </a:solidFill>
              </a:rPr>
              <a:t>WHO Child Growth Reference (2007):</a:t>
            </a:r>
          </a:p>
          <a:p>
            <a:pPr marL="342900" indent="-342900" algn="l">
              <a:buFont typeface="Arial"/>
              <a:buChar char="•"/>
            </a:pPr>
            <a:r>
              <a:rPr lang="en-US" sz="2400">
                <a:solidFill>
                  <a:schemeClr val="tx1"/>
                </a:solidFill>
              </a:rPr>
              <a:t>Based primarily on data from the 1977 National Center for Health Statistics study, but smoothed to fit with the Growth Standards for children &lt;5 years and BMI cut-offs for adults.</a:t>
            </a:r>
          </a:p>
          <a:p>
            <a:pPr marL="342900" indent="-342900" algn="l">
              <a:buFont typeface="Arial"/>
              <a:buChar char="•"/>
            </a:pPr>
            <a:r>
              <a:rPr lang="en-US" sz="2400">
                <a:solidFill>
                  <a:schemeClr val="tx1"/>
                </a:solidFill>
              </a:rPr>
              <a:t>Cross-sectional sample of 22,240 children and adolescents.</a:t>
            </a:r>
          </a:p>
          <a:p>
            <a:pPr marL="342900" indent="-342900" algn="l">
              <a:buFont typeface="Arial"/>
              <a:buChar char="•"/>
            </a:pPr>
            <a:r>
              <a:rPr lang="en-US" sz="2400">
                <a:solidFill>
                  <a:schemeClr val="tx1"/>
                </a:solidFill>
              </a:rPr>
              <a:t>Referred to as a growth “reference”, and not a standard. Given limitations of the data, the WHO did not want to conclude that this was how children </a:t>
            </a:r>
            <a:r>
              <a:rPr lang="en-US" sz="2400" u="sng">
                <a:solidFill>
                  <a:schemeClr val="tx1"/>
                </a:solidFill>
              </a:rPr>
              <a:t>should</a:t>
            </a:r>
            <a:r>
              <a:rPr lang="en-US" sz="2400">
                <a:solidFill>
                  <a:schemeClr val="tx1"/>
                </a:solidFill>
              </a:rPr>
              <a:t> grow, but rather a population with which to make comparisons.</a:t>
            </a:r>
          </a:p>
          <a:p>
            <a:pPr marL="342900" indent="-342900" algn="l">
              <a:buFont typeface="Arial"/>
              <a:buChar char="•"/>
            </a:pPr>
            <a:endParaRPr lang="en-US" sz="2400">
              <a:solidFill>
                <a:schemeClr val="tx1"/>
              </a:solidFill>
            </a:endParaRPr>
          </a:p>
          <a:p>
            <a:pPr marL="342900" indent="-342900" algn="l">
              <a:buFont typeface="Arial"/>
              <a:buChar char="•"/>
            </a:pPr>
            <a:endParaRPr lang="en-US" sz="2000">
              <a:solidFill>
                <a:schemeClr val="tx1"/>
              </a:solidFill>
            </a:endParaRPr>
          </a:p>
          <a:p>
            <a:pPr marL="342900" indent="-342900" algn="l">
              <a:buFont typeface="Arial"/>
              <a:buChar char="•"/>
            </a:pPr>
            <a:endParaRPr lang="en-US" sz="2400">
              <a:solidFill>
                <a:schemeClr val="tx1"/>
              </a:solidFill>
            </a:endParaRP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7" name="TextBox 16"/>
          <p:cNvSpPr txBox="1"/>
          <p:nvPr/>
        </p:nvSpPr>
        <p:spPr>
          <a:xfrm>
            <a:off x="5745558" y="6385157"/>
            <a:ext cx="2941242" cy="307777"/>
          </a:xfrm>
          <a:prstGeom prst="rect">
            <a:avLst/>
          </a:prstGeom>
          <a:noFill/>
        </p:spPr>
        <p:txBody>
          <a:bodyPr wrap="none" rtlCol="0">
            <a:spAutoFit/>
          </a:bodyPr>
          <a:lstStyle/>
          <a:p>
            <a:pPr algn="r"/>
            <a:r>
              <a:rPr lang="en-US" sz="1400">
                <a:cs typeface="Calibri"/>
              </a:rPr>
              <a:t>Citations: de Onis 2007, de Onis 2011</a:t>
            </a:r>
            <a:endParaRPr lang="en-US" sz="1400" i="1">
              <a:cs typeface="Calibri"/>
            </a:endParaRPr>
          </a:p>
        </p:txBody>
      </p:sp>
      <p:sp>
        <p:nvSpPr>
          <p:cNvPr id="11" name="TextBox 10"/>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3421C950-20A8-19DB-5368-0D40E81510AF}"/>
              </a:ext>
            </a:extLst>
          </p:cNvPr>
          <p:cNvSpPr>
            <a:spLocks noGrp="1"/>
          </p:cNvSpPr>
          <p:nvPr>
            <p:ph type="sldNum" sz="quarter" idx="12"/>
          </p:nvPr>
        </p:nvSpPr>
        <p:spPr/>
        <p:txBody>
          <a:bodyPr/>
          <a:lstStyle/>
          <a:p>
            <a:fld id="{0AF61714-15FE-B440-91C1-B7D90E53E1C5}" type="slidenum">
              <a:rPr lang="en-US" smtClean="0"/>
              <a:t>73</a:t>
            </a:fld>
            <a:endParaRPr lang="en-US"/>
          </a:p>
        </p:txBody>
      </p:sp>
    </p:spTree>
    <p:extLst>
      <p:ext uri="{BB962C8B-B14F-4D97-AF65-F5344CB8AC3E}">
        <p14:creationId xmlns:p14="http://schemas.microsoft.com/office/powerpoint/2010/main" val="644007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404952" cy="523220"/>
          </a:xfrm>
          <a:prstGeom prst="rect">
            <a:avLst/>
          </a:prstGeom>
          <a:noFill/>
        </p:spPr>
        <p:txBody>
          <a:bodyPr wrap="none" rtlCol="0">
            <a:spAutoFit/>
          </a:bodyPr>
          <a:lstStyle/>
          <a:p>
            <a:r>
              <a:rPr lang="en-US" sz="2800"/>
              <a:t>Stunting</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3" name="Content Placeholder 2"/>
          <p:cNvSpPr txBox="1">
            <a:spLocks/>
          </p:cNvSpPr>
          <p:nvPr/>
        </p:nvSpPr>
        <p:spPr>
          <a:xfrm>
            <a:off x="457200" y="1279017"/>
            <a:ext cx="8229600" cy="498373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b="1">
                <a:solidFill>
                  <a:schemeClr val="tx1"/>
                </a:solidFill>
              </a:rPr>
              <a:t>Definition: </a:t>
            </a:r>
            <a:r>
              <a:rPr lang="en-US" sz="2400">
                <a:solidFill>
                  <a:schemeClr val="tx1"/>
                </a:solidFill>
              </a:rPr>
              <a:t>Condition of inhibited linear growth due to chronic undernutrition. Inhibited growth is defined with respect to a population of well-nourished children. The WHO defines being “stunted” as a height-for-age z score &lt; -2, but stunting and its sequelae occur on a spectrum.</a:t>
            </a:r>
          </a:p>
          <a:p>
            <a:pPr algn="l"/>
            <a:endParaRPr lang="en-US" sz="2400">
              <a:solidFill>
                <a:schemeClr val="tx1"/>
              </a:solidFill>
            </a:endParaRPr>
          </a:p>
          <a:p>
            <a:pPr algn="l"/>
            <a:r>
              <a:rPr lang="en-US" sz="2400" b="1">
                <a:solidFill>
                  <a:schemeClr val="tx1"/>
                </a:solidFill>
              </a:rPr>
              <a:t>Causes:</a:t>
            </a:r>
            <a:endParaRPr lang="en-US" sz="2400">
              <a:solidFill>
                <a:schemeClr val="tx1"/>
              </a:solidFill>
            </a:endParaRPr>
          </a:p>
          <a:p>
            <a:pPr marL="342900" indent="-342900" algn="l">
              <a:buFont typeface="Arial"/>
              <a:buChar char="•"/>
            </a:pPr>
            <a:r>
              <a:rPr lang="en-US" sz="2400">
                <a:solidFill>
                  <a:schemeClr val="tx1"/>
                </a:solidFill>
              </a:rPr>
              <a:t>Poor maternal diet and infection during gestation.</a:t>
            </a:r>
          </a:p>
          <a:p>
            <a:pPr marL="342900" indent="-342900" algn="l">
              <a:buFont typeface="Arial"/>
              <a:buChar char="•"/>
            </a:pPr>
            <a:r>
              <a:rPr lang="en-US" sz="2400">
                <a:solidFill>
                  <a:schemeClr val="tx1"/>
                </a:solidFill>
              </a:rPr>
              <a:t>Poor breastfeeding &amp; complementary feeding practices.</a:t>
            </a:r>
          </a:p>
          <a:p>
            <a:pPr marL="342900" indent="-342900" algn="l">
              <a:buFont typeface="Arial"/>
              <a:buChar char="•"/>
            </a:pPr>
            <a:r>
              <a:rPr lang="en-US" sz="2400">
                <a:solidFill>
                  <a:schemeClr val="tx1"/>
                </a:solidFill>
              </a:rPr>
              <a:t>Poor water, hygiene and sanitation practices during pregnancy and in early childhood. </a:t>
            </a:r>
          </a:p>
        </p:txBody>
      </p:sp>
      <p:sp>
        <p:nvSpPr>
          <p:cNvPr id="14" name="TextBox 13"/>
          <p:cNvSpPr txBox="1"/>
          <p:nvPr/>
        </p:nvSpPr>
        <p:spPr>
          <a:xfrm>
            <a:off x="6399094" y="6385157"/>
            <a:ext cx="2287706" cy="307777"/>
          </a:xfrm>
          <a:prstGeom prst="rect">
            <a:avLst/>
          </a:prstGeom>
          <a:noFill/>
        </p:spPr>
        <p:txBody>
          <a:bodyPr wrap="none" rtlCol="0">
            <a:spAutoFit/>
          </a:bodyPr>
          <a:lstStyle/>
          <a:p>
            <a:pPr algn="r"/>
            <a:r>
              <a:rPr lang="en-US" sz="1400">
                <a:latin typeface="Calibri"/>
                <a:cs typeface="Calibri"/>
              </a:rPr>
              <a:t>Citations: Prendergast 2014</a:t>
            </a:r>
            <a:endParaRPr lang="en-US" sz="1400" i="1">
              <a:latin typeface="Calibri"/>
              <a:cs typeface="Calibri"/>
            </a:endParaRPr>
          </a:p>
        </p:txBody>
      </p:sp>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6CB02A18-7426-675C-4E91-534D033A7D90}"/>
              </a:ext>
            </a:extLst>
          </p:cNvPr>
          <p:cNvSpPr>
            <a:spLocks noGrp="1"/>
          </p:cNvSpPr>
          <p:nvPr>
            <p:ph type="sldNum" sz="quarter" idx="12"/>
          </p:nvPr>
        </p:nvSpPr>
        <p:spPr/>
        <p:txBody>
          <a:bodyPr/>
          <a:lstStyle/>
          <a:p>
            <a:fld id="{0AF61714-15FE-B440-91C1-B7D90E53E1C5}" type="slidenum">
              <a:rPr lang="en-US" smtClean="0"/>
              <a:t>74</a:t>
            </a:fld>
            <a:endParaRPr lang="en-US"/>
          </a:p>
        </p:txBody>
      </p:sp>
    </p:spTree>
    <p:extLst>
      <p:ext uri="{BB962C8B-B14F-4D97-AF65-F5344CB8AC3E}">
        <p14:creationId xmlns:p14="http://schemas.microsoft.com/office/powerpoint/2010/main" val="144408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5F85D-3EA2-9247-B43A-B18F8BBD0972}"/>
              </a:ext>
            </a:extLst>
          </p:cNvPr>
          <p:cNvSpPr>
            <a:spLocks noGrp="1"/>
          </p:cNvSpPr>
          <p:nvPr>
            <p:ph type="title"/>
          </p:nvPr>
        </p:nvSpPr>
        <p:spPr>
          <a:xfrm>
            <a:off x="274320" y="59688"/>
            <a:ext cx="6050280" cy="687376"/>
          </a:xfrm>
        </p:spPr>
        <p:txBody>
          <a:bodyPr>
            <a:normAutofit/>
          </a:bodyPr>
          <a:lstStyle/>
          <a:p>
            <a:pPr algn="l"/>
            <a:r>
              <a:rPr lang="en-US" sz="2800"/>
              <a:t>Risk factors of stunting</a:t>
            </a:r>
          </a:p>
        </p:txBody>
      </p:sp>
      <p:pic>
        <p:nvPicPr>
          <p:cNvPr id="5" name="Content Placeholder 4">
            <a:extLst>
              <a:ext uri="{FF2B5EF4-FFF2-40B4-BE49-F238E27FC236}">
                <a16:creationId xmlns:a16="http://schemas.microsoft.com/office/drawing/2014/main" id="{E2DCAF08-555C-B44A-8306-840B8653714D}"/>
              </a:ext>
            </a:extLst>
          </p:cNvPr>
          <p:cNvPicPr>
            <a:picLocks noGrp="1" noChangeAspect="1"/>
          </p:cNvPicPr>
          <p:nvPr>
            <p:ph idx="1"/>
          </p:nvPr>
        </p:nvPicPr>
        <p:blipFill>
          <a:blip r:embed="rId2"/>
          <a:stretch>
            <a:fillRect/>
          </a:stretch>
        </p:blipFill>
        <p:spPr>
          <a:xfrm>
            <a:off x="929640" y="1086876"/>
            <a:ext cx="7086600" cy="3949944"/>
          </a:xfrm>
          <a:prstGeom prst="rect">
            <a:avLst/>
          </a:prstGeom>
        </p:spPr>
      </p:pic>
      <p:sp>
        <p:nvSpPr>
          <p:cNvPr id="4" name="Slide Number Placeholder 3">
            <a:extLst>
              <a:ext uri="{FF2B5EF4-FFF2-40B4-BE49-F238E27FC236}">
                <a16:creationId xmlns:a16="http://schemas.microsoft.com/office/drawing/2014/main" id="{C4B62D28-E696-564B-BB91-3314922E173D}"/>
              </a:ext>
            </a:extLst>
          </p:cNvPr>
          <p:cNvSpPr>
            <a:spLocks noGrp="1"/>
          </p:cNvSpPr>
          <p:nvPr>
            <p:ph type="sldNum" sz="quarter" idx="12"/>
          </p:nvPr>
        </p:nvSpPr>
        <p:spPr/>
        <p:txBody>
          <a:bodyPr/>
          <a:lstStyle/>
          <a:p>
            <a:fld id="{0AF61714-15FE-B440-91C1-B7D90E53E1C5}" type="slidenum">
              <a:rPr lang="en-US" smtClean="0"/>
              <a:t>75</a:t>
            </a:fld>
            <a:endParaRPr lang="en-US"/>
          </a:p>
        </p:txBody>
      </p:sp>
      <p:sp>
        <p:nvSpPr>
          <p:cNvPr id="6" name="Content Placeholder 2">
            <a:extLst>
              <a:ext uri="{FF2B5EF4-FFF2-40B4-BE49-F238E27FC236}">
                <a16:creationId xmlns:a16="http://schemas.microsoft.com/office/drawing/2014/main" id="{B5BF46FB-FD0E-8E45-83AD-88849FA4BEA4}"/>
              </a:ext>
            </a:extLst>
          </p:cNvPr>
          <p:cNvSpPr txBox="1">
            <a:spLocks/>
          </p:cNvSpPr>
          <p:nvPr/>
        </p:nvSpPr>
        <p:spPr>
          <a:xfrm>
            <a:off x="457200" y="5036820"/>
            <a:ext cx="8229600" cy="16846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a:t>Risk factors ranked within each cluster by number of attributable stunting cases in children aged 2 y in 137 developing countries in 2011.</a:t>
            </a:r>
          </a:p>
          <a:p>
            <a:pPr marL="0" indent="0">
              <a:buNone/>
            </a:pPr>
            <a:r>
              <a:rPr lang="en-US" sz="1400"/>
              <a:t>Whiskers indicate 95% confidence intervals. Effects are not additive because each case of stunting can be attributed to more than one risk factor. Untreated HIV infection is not included because exposure data for all countries were not available. PAGA, preterm, appropriate for gestational age; PSGA, preterm, small for gestational age; TSGA, term, small for gestational age.</a:t>
            </a:r>
          </a:p>
        </p:txBody>
      </p:sp>
      <p:cxnSp>
        <p:nvCxnSpPr>
          <p:cNvPr id="7" name="Straight Connector 6">
            <a:extLst>
              <a:ext uri="{FF2B5EF4-FFF2-40B4-BE49-F238E27FC236}">
                <a16:creationId xmlns:a16="http://schemas.microsoft.com/office/drawing/2014/main" id="{9A13865D-0EAB-6F4D-BB76-512927D8D6E7}"/>
              </a:ext>
            </a:extLst>
          </p:cNvPr>
          <p:cNvCxnSpPr>
            <a:cxnSpLocks/>
          </p:cNvCxnSpPr>
          <p:nvPr/>
        </p:nvCxnSpPr>
        <p:spPr>
          <a:xfrm>
            <a:off x="0" y="721515"/>
            <a:ext cx="9144000" cy="25549"/>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9EE7BFE-A029-C943-8852-7380A21A2F5E}"/>
              </a:ext>
            </a:extLst>
          </p:cNvPr>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11" name="TextBox 10">
            <a:extLst>
              <a:ext uri="{FF2B5EF4-FFF2-40B4-BE49-F238E27FC236}">
                <a16:creationId xmlns:a16="http://schemas.microsoft.com/office/drawing/2014/main" id="{212C9224-F5A5-F942-B88B-D1C5F38DE492}"/>
              </a:ext>
            </a:extLst>
          </p:cNvPr>
          <p:cNvSpPr txBox="1"/>
          <p:nvPr/>
        </p:nvSpPr>
        <p:spPr>
          <a:xfrm>
            <a:off x="6810003" y="6385157"/>
            <a:ext cx="1876797" cy="307777"/>
          </a:xfrm>
          <a:prstGeom prst="rect">
            <a:avLst/>
          </a:prstGeom>
          <a:noFill/>
        </p:spPr>
        <p:txBody>
          <a:bodyPr wrap="none" rtlCol="0">
            <a:spAutoFit/>
          </a:bodyPr>
          <a:lstStyle/>
          <a:p>
            <a:pPr algn="r"/>
            <a:r>
              <a:rPr lang="en-US" sz="1400">
                <a:latin typeface="Calibri"/>
                <a:cs typeface="Calibri"/>
              </a:rPr>
              <a:t>Citations: </a:t>
            </a:r>
            <a:r>
              <a:rPr lang="en-US" sz="1400" err="1">
                <a:latin typeface="Calibri"/>
                <a:cs typeface="Calibri"/>
              </a:rPr>
              <a:t>Danaei</a:t>
            </a:r>
            <a:r>
              <a:rPr lang="en-US" sz="1400">
                <a:latin typeface="Calibri"/>
                <a:cs typeface="Calibri"/>
              </a:rPr>
              <a:t>, 2016</a:t>
            </a:r>
            <a:endParaRPr lang="en-US" sz="1400" i="1">
              <a:latin typeface="Calibri"/>
              <a:cs typeface="Calibri"/>
            </a:endParaRPr>
          </a:p>
        </p:txBody>
      </p:sp>
    </p:spTree>
    <p:extLst>
      <p:ext uri="{BB962C8B-B14F-4D97-AF65-F5344CB8AC3E}">
        <p14:creationId xmlns:p14="http://schemas.microsoft.com/office/powerpoint/2010/main" val="22323707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404952" cy="523220"/>
          </a:xfrm>
          <a:prstGeom prst="rect">
            <a:avLst/>
          </a:prstGeom>
          <a:noFill/>
        </p:spPr>
        <p:txBody>
          <a:bodyPr wrap="none" rtlCol="0">
            <a:spAutoFit/>
          </a:bodyPr>
          <a:lstStyle/>
          <a:p>
            <a:r>
              <a:rPr lang="en-US" sz="2800"/>
              <a:t>Stunting</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3" name="Content Placeholder 2"/>
          <p:cNvSpPr txBox="1">
            <a:spLocks/>
          </p:cNvSpPr>
          <p:nvPr/>
        </p:nvSpPr>
        <p:spPr>
          <a:xfrm>
            <a:off x="457200" y="1205043"/>
            <a:ext cx="8229600" cy="5106140"/>
          </a:xfrm>
          <a:prstGeom prst="rect">
            <a:avLst/>
          </a:prstGeom>
        </p:spPr>
        <p:txBody>
          <a:bodyPr vert="horz" lIns="91440" tIns="45720" rIns="91440" bIns="45720" rtlCol="0">
            <a:normAutofit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b="1">
                <a:solidFill>
                  <a:schemeClr val="tx1"/>
                </a:solidFill>
              </a:rPr>
              <a:t>Consequences:</a:t>
            </a:r>
            <a:endParaRPr lang="en-US" sz="2400">
              <a:solidFill>
                <a:schemeClr val="tx1"/>
              </a:solidFill>
            </a:endParaRPr>
          </a:p>
          <a:p>
            <a:pPr marL="342900" indent="-342900" algn="l">
              <a:buFont typeface="Arial"/>
              <a:buChar char="•"/>
            </a:pPr>
            <a:r>
              <a:rPr lang="en-US" sz="2400">
                <a:solidFill>
                  <a:schemeClr val="tx1"/>
                </a:solidFill>
              </a:rPr>
              <a:t>Increased morbidity and mortality from infections.</a:t>
            </a:r>
          </a:p>
          <a:p>
            <a:pPr marL="342900" indent="-342900" algn="l">
              <a:buFont typeface="Arial"/>
              <a:buChar char="•"/>
            </a:pPr>
            <a:r>
              <a:rPr lang="en-US" sz="2400">
                <a:solidFill>
                  <a:schemeClr val="tx1"/>
                </a:solidFill>
              </a:rPr>
              <a:t>Correlated with impaired development.</a:t>
            </a:r>
          </a:p>
          <a:p>
            <a:pPr algn="l"/>
            <a:endParaRPr lang="en-US" sz="2400">
              <a:solidFill>
                <a:schemeClr val="tx1"/>
              </a:solidFill>
            </a:endParaRPr>
          </a:p>
          <a:p>
            <a:pPr algn="l"/>
            <a:r>
              <a:rPr lang="en-US" sz="2400" b="1">
                <a:solidFill>
                  <a:schemeClr val="tx1"/>
                </a:solidFill>
              </a:rPr>
              <a:t>Treatment &amp; prevention:</a:t>
            </a:r>
            <a:endParaRPr lang="en-US" sz="2400">
              <a:solidFill>
                <a:schemeClr val="tx1"/>
              </a:solidFill>
            </a:endParaRPr>
          </a:p>
          <a:p>
            <a:pPr marL="342900" indent="-342900" algn="l">
              <a:buFont typeface="Arial"/>
              <a:buChar char="•"/>
            </a:pPr>
            <a:r>
              <a:rPr lang="en-US" sz="2400">
                <a:solidFill>
                  <a:schemeClr val="tx1"/>
                </a:solidFill>
              </a:rPr>
              <a:t>Improving maternal nutrition.</a:t>
            </a:r>
          </a:p>
          <a:p>
            <a:pPr marL="342900" indent="-342900" algn="l">
              <a:buFont typeface="Arial"/>
              <a:buChar char="•"/>
            </a:pPr>
            <a:r>
              <a:rPr lang="en-US" sz="2400">
                <a:solidFill>
                  <a:schemeClr val="tx1"/>
                </a:solidFill>
              </a:rPr>
              <a:t>Breastfeeding and appropriate complementary feeding.</a:t>
            </a:r>
          </a:p>
          <a:p>
            <a:pPr marL="342900" indent="-342900" algn="l">
              <a:buFont typeface="Arial"/>
              <a:buChar char="•"/>
            </a:pPr>
            <a:r>
              <a:rPr lang="en-US" sz="2400">
                <a:solidFill>
                  <a:schemeClr val="tx1"/>
                </a:solidFill>
              </a:rPr>
              <a:t>Management of acute malnutrition.</a:t>
            </a:r>
          </a:p>
          <a:p>
            <a:pPr marL="342900" indent="-342900" algn="l">
              <a:buFont typeface="Arial"/>
              <a:buChar char="•"/>
            </a:pPr>
            <a:r>
              <a:rPr lang="en-US" sz="2400">
                <a:solidFill>
                  <a:schemeClr val="tx1"/>
                </a:solidFill>
              </a:rPr>
              <a:t>Preventive zinc and vitamin A.</a:t>
            </a:r>
          </a:p>
          <a:p>
            <a:pPr marL="342900" indent="-342900" algn="l">
              <a:buFont typeface="Arial"/>
              <a:buChar char="•"/>
            </a:pPr>
            <a:r>
              <a:rPr lang="en-US" sz="2400">
                <a:solidFill>
                  <a:schemeClr val="tx1"/>
                </a:solidFill>
              </a:rPr>
              <a:t>To date, no research study has ever normalized linear growth among children living in developing countries.</a:t>
            </a:r>
          </a:p>
          <a:p>
            <a:pPr marL="342900" indent="-342900" algn="l">
              <a:buFont typeface="Arial"/>
              <a:buChar char="•"/>
            </a:pPr>
            <a:r>
              <a:rPr lang="en-US" sz="2400">
                <a:solidFill>
                  <a:schemeClr val="tx1"/>
                </a:solidFill>
              </a:rPr>
              <a:t>Preventive approaches have been shown to be more effective than treatment approaches. </a:t>
            </a:r>
          </a:p>
        </p:txBody>
      </p:sp>
      <p:sp>
        <p:nvSpPr>
          <p:cNvPr id="14" name="TextBox 13"/>
          <p:cNvSpPr txBox="1"/>
          <p:nvPr/>
        </p:nvSpPr>
        <p:spPr>
          <a:xfrm>
            <a:off x="4361192" y="6385157"/>
            <a:ext cx="4325608" cy="307777"/>
          </a:xfrm>
          <a:prstGeom prst="rect">
            <a:avLst/>
          </a:prstGeom>
          <a:noFill/>
        </p:spPr>
        <p:txBody>
          <a:bodyPr wrap="none" rtlCol="0">
            <a:spAutoFit/>
          </a:bodyPr>
          <a:lstStyle/>
          <a:p>
            <a:pPr algn="r"/>
            <a:r>
              <a:rPr lang="en-US" sz="1400">
                <a:latin typeface="Calibri"/>
                <a:cs typeface="Calibri"/>
              </a:rPr>
              <a:t>Citations: Prendergast 2014, Bhutta 2013, Donegan 2010</a:t>
            </a:r>
            <a:endParaRPr lang="en-US" sz="1400" i="1">
              <a:latin typeface="Calibri"/>
              <a:cs typeface="Calibri"/>
            </a:endParaRPr>
          </a:p>
        </p:txBody>
      </p:sp>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DCB6C242-B79E-2C21-4152-2A29533270B2}"/>
              </a:ext>
            </a:extLst>
          </p:cNvPr>
          <p:cNvSpPr>
            <a:spLocks noGrp="1"/>
          </p:cNvSpPr>
          <p:nvPr>
            <p:ph type="sldNum" sz="quarter" idx="12"/>
          </p:nvPr>
        </p:nvSpPr>
        <p:spPr/>
        <p:txBody>
          <a:bodyPr/>
          <a:lstStyle/>
          <a:p>
            <a:fld id="{0AF61714-15FE-B440-91C1-B7D90E53E1C5}" type="slidenum">
              <a:rPr lang="en-US" smtClean="0"/>
              <a:t>76</a:t>
            </a:fld>
            <a:endParaRPr lang="en-US"/>
          </a:p>
        </p:txBody>
      </p:sp>
    </p:spTree>
    <p:extLst>
      <p:ext uri="{BB962C8B-B14F-4D97-AF65-F5344CB8AC3E}">
        <p14:creationId xmlns:p14="http://schemas.microsoft.com/office/powerpoint/2010/main" val="1039252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377300" cy="523220"/>
          </a:xfrm>
          <a:prstGeom prst="rect">
            <a:avLst/>
          </a:prstGeom>
          <a:noFill/>
        </p:spPr>
        <p:txBody>
          <a:bodyPr wrap="none" rtlCol="0">
            <a:spAutoFit/>
          </a:bodyPr>
          <a:lstStyle/>
          <a:p>
            <a:r>
              <a:rPr lang="en-US" sz="2800"/>
              <a:t>Wasting</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3" name="Content Placeholder 2"/>
          <p:cNvSpPr txBox="1">
            <a:spLocks/>
          </p:cNvSpPr>
          <p:nvPr/>
        </p:nvSpPr>
        <p:spPr>
          <a:xfrm>
            <a:off x="457200" y="1279017"/>
            <a:ext cx="8229600" cy="498373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b="1">
                <a:solidFill>
                  <a:schemeClr val="tx1"/>
                </a:solidFill>
              </a:rPr>
              <a:t>Definition: </a:t>
            </a:r>
            <a:r>
              <a:rPr lang="en-US" sz="2400">
                <a:solidFill>
                  <a:schemeClr val="tx1"/>
                </a:solidFill>
              </a:rPr>
              <a:t>Condition characterized by low weight for height, typically the result of acute malnutrition. The WHO defines being “wasted” as a weight-for-height z score (WHZ) &lt; -2. Other terminology includes moderate acute malnutrition (MAM; -2 &gt; WHZ &gt; -3) and severe acute malnutrition (SAM; WHZ &lt; -3).</a:t>
            </a:r>
          </a:p>
          <a:p>
            <a:pPr algn="l"/>
            <a:endParaRPr lang="en-US" sz="2400">
              <a:solidFill>
                <a:schemeClr val="tx1"/>
              </a:solidFill>
            </a:endParaRPr>
          </a:p>
          <a:p>
            <a:pPr algn="l"/>
            <a:r>
              <a:rPr lang="en-US" sz="2400" b="1">
                <a:solidFill>
                  <a:schemeClr val="tx1"/>
                </a:solidFill>
              </a:rPr>
              <a:t>Causes:</a:t>
            </a:r>
          </a:p>
          <a:p>
            <a:pPr marL="342900" indent="-342900" algn="l">
              <a:buFont typeface="Arial"/>
              <a:buChar char="•"/>
            </a:pPr>
            <a:r>
              <a:rPr lang="en-US" sz="2400">
                <a:solidFill>
                  <a:schemeClr val="tx1"/>
                </a:solidFill>
              </a:rPr>
              <a:t>Inadequate amounts of one or more macronutrients available to body tissues. Results in a catabolic state.</a:t>
            </a:r>
          </a:p>
          <a:p>
            <a:pPr marL="342900" indent="-342900" algn="l">
              <a:buFont typeface="Arial"/>
              <a:buChar char="•"/>
            </a:pPr>
            <a:r>
              <a:rPr lang="en-US" sz="2400">
                <a:solidFill>
                  <a:schemeClr val="tx1"/>
                </a:solidFill>
              </a:rPr>
              <a:t>Macronutrient insufficiency can result from inadequate diet, poor absorption of nutrients, or a chronic inflammatory condition that increases nutrient requirements.</a:t>
            </a:r>
          </a:p>
        </p:txBody>
      </p:sp>
      <p:sp>
        <p:nvSpPr>
          <p:cNvPr id="14" name="TextBox 13"/>
          <p:cNvSpPr txBox="1"/>
          <p:nvPr/>
        </p:nvSpPr>
        <p:spPr>
          <a:xfrm>
            <a:off x="5922527" y="6385157"/>
            <a:ext cx="2764273" cy="307777"/>
          </a:xfrm>
          <a:prstGeom prst="rect">
            <a:avLst/>
          </a:prstGeom>
          <a:noFill/>
        </p:spPr>
        <p:txBody>
          <a:bodyPr wrap="none" rtlCol="0">
            <a:spAutoFit/>
          </a:bodyPr>
          <a:lstStyle/>
          <a:p>
            <a:pPr algn="r"/>
            <a:r>
              <a:rPr lang="en-US" sz="1400">
                <a:latin typeface="Calibri"/>
                <a:cs typeface="Calibri"/>
              </a:rPr>
              <a:t>Citations: WHO 2013, Manary 2008 </a:t>
            </a:r>
            <a:endParaRPr lang="en-US" sz="1400" i="1">
              <a:latin typeface="Calibri"/>
              <a:cs typeface="Calibri"/>
            </a:endParaRPr>
          </a:p>
        </p:txBody>
      </p:sp>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A7072CA4-12A1-984B-4825-CF94EC3882CF}"/>
              </a:ext>
            </a:extLst>
          </p:cNvPr>
          <p:cNvSpPr>
            <a:spLocks noGrp="1"/>
          </p:cNvSpPr>
          <p:nvPr>
            <p:ph type="sldNum" sz="quarter" idx="12"/>
          </p:nvPr>
        </p:nvSpPr>
        <p:spPr/>
        <p:txBody>
          <a:bodyPr/>
          <a:lstStyle/>
          <a:p>
            <a:fld id="{0AF61714-15FE-B440-91C1-B7D90E53E1C5}" type="slidenum">
              <a:rPr lang="en-US" smtClean="0"/>
              <a:t>77</a:t>
            </a:fld>
            <a:endParaRPr lang="en-US"/>
          </a:p>
        </p:txBody>
      </p:sp>
    </p:spTree>
    <p:extLst>
      <p:ext uri="{BB962C8B-B14F-4D97-AF65-F5344CB8AC3E}">
        <p14:creationId xmlns:p14="http://schemas.microsoft.com/office/powerpoint/2010/main" val="1941437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377300" cy="523220"/>
          </a:xfrm>
          <a:prstGeom prst="rect">
            <a:avLst/>
          </a:prstGeom>
          <a:noFill/>
        </p:spPr>
        <p:txBody>
          <a:bodyPr wrap="none" rtlCol="0">
            <a:spAutoFit/>
          </a:bodyPr>
          <a:lstStyle/>
          <a:p>
            <a:r>
              <a:rPr lang="en-US" sz="2800"/>
              <a:t>Wasting</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3" name="Content Placeholder 2"/>
          <p:cNvSpPr txBox="1">
            <a:spLocks/>
          </p:cNvSpPr>
          <p:nvPr/>
        </p:nvSpPr>
        <p:spPr>
          <a:xfrm>
            <a:off x="457200" y="1205043"/>
            <a:ext cx="8229600" cy="510614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b="1">
                <a:solidFill>
                  <a:schemeClr val="tx1"/>
                </a:solidFill>
              </a:rPr>
              <a:t>Consequences:</a:t>
            </a:r>
            <a:endParaRPr lang="en-US" sz="2400">
              <a:solidFill>
                <a:schemeClr val="tx1"/>
              </a:solidFill>
            </a:endParaRPr>
          </a:p>
          <a:p>
            <a:pPr marL="342900" indent="-342900" algn="l">
              <a:buFont typeface="Arial"/>
              <a:buChar char="•"/>
            </a:pPr>
            <a:r>
              <a:rPr lang="en-US" sz="2400">
                <a:solidFill>
                  <a:schemeClr val="tx1"/>
                </a:solidFill>
              </a:rPr>
              <a:t>Increased odds of</a:t>
            </a:r>
          </a:p>
          <a:p>
            <a:pPr algn="l"/>
            <a:r>
              <a:rPr lang="en-US" sz="2400">
                <a:solidFill>
                  <a:schemeClr val="tx1"/>
                </a:solidFill>
              </a:rPr>
              <a:t>	mortality.</a:t>
            </a:r>
          </a:p>
          <a:p>
            <a:pPr algn="l"/>
            <a:endParaRPr lang="en-US" sz="2400">
              <a:solidFill>
                <a:schemeClr val="tx1"/>
              </a:solidFill>
            </a:endParaRPr>
          </a:p>
          <a:p>
            <a:pPr algn="l"/>
            <a:endParaRPr lang="en-US" sz="2400" b="1">
              <a:solidFill>
                <a:schemeClr val="tx1"/>
              </a:solidFill>
            </a:endParaRPr>
          </a:p>
          <a:p>
            <a:pPr algn="l"/>
            <a:endParaRPr lang="en-US" sz="2400" b="1">
              <a:solidFill>
                <a:schemeClr val="tx1"/>
              </a:solidFill>
            </a:endParaRPr>
          </a:p>
          <a:p>
            <a:pPr algn="l"/>
            <a:r>
              <a:rPr lang="en-US" sz="2400" b="1">
                <a:solidFill>
                  <a:schemeClr val="tx1"/>
                </a:solidFill>
              </a:rPr>
              <a:t>Treatment &amp; Prevention:</a:t>
            </a:r>
            <a:endParaRPr lang="en-US" sz="2400">
              <a:solidFill>
                <a:schemeClr val="tx1"/>
              </a:solidFill>
            </a:endParaRPr>
          </a:p>
          <a:p>
            <a:pPr marL="342900" indent="-342900" algn="l">
              <a:buFont typeface="Arial"/>
              <a:buChar char="•"/>
            </a:pPr>
            <a:r>
              <a:rPr lang="en-US" sz="2400">
                <a:solidFill>
                  <a:schemeClr val="tx1"/>
                </a:solidFill>
              </a:rPr>
              <a:t>Therapeutic feeding (e.g. high-energy, lipid-based spreads with multiple micronutrients)</a:t>
            </a:r>
          </a:p>
          <a:p>
            <a:pPr marL="342900" indent="-342900" algn="l">
              <a:buFont typeface="Arial"/>
              <a:buChar char="•"/>
            </a:pPr>
            <a:r>
              <a:rPr lang="en-US" sz="2400">
                <a:solidFill>
                  <a:schemeClr val="tx1"/>
                </a:solidFill>
              </a:rPr>
              <a:t>Prevention &amp; treatment for infections such as diarrhea (e.g. using zinc &amp; oral rehydration solution) </a:t>
            </a:r>
          </a:p>
          <a:p>
            <a:pPr marL="457200" indent="-457200" algn="l">
              <a:buFont typeface="Arial"/>
              <a:buChar char="•"/>
            </a:pPr>
            <a:endParaRPr lang="en-US" sz="2400">
              <a:solidFill>
                <a:schemeClr val="tx1"/>
              </a:solidFill>
            </a:endParaRPr>
          </a:p>
        </p:txBody>
      </p:sp>
      <p:sp>
        <p:nvSpPr>
          <p:cNvPr id="14" name="TextBox 13"/>
          <p:cNvSpPr txBox="1"/>
          <p:nvPr/>
        </p:nvSpPr>
        <p:spPr>
          <a:xfrm>
            <a:off x="6100573" y="6385157"/>
            <a:ext cx="2586227" cy="307777"/>
          </a:xfrm>
          <a:prstGeom prst="rect">
            <a:avLst/>
          </a:prstGeom>
          <a:noFill/>
        </p:spPr>
        <p:txBody>
          <a:bodyPr wrap="none" rtlCol="0">
            <a:spAutoFit/>
          </a:bodyPr>
          <a:lstStyle/>
          <a:p>
            <a:pPr algn="r"/>
            <a:r>
              <a:rPr lang="en-US" sz="1400">
                <a:latin typeface="Calibri"/>
                <a:cs typeface="Calibri"/>
              </a:rPr>
              <a:t>Citations: Black 2008; WHO 2013 </a:t>
            </a:r>
            <a:endParaRPr lang="en-US" sz="1400" i="1">
              <a:latin typeface="Calibri"/>
              <a:cs typeface="Calibri"/>
            </a:endParaRPr>
          </a:p>
        </p:txBody>
      </p:sp>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grpSp>
        <p:nvGrpSpPr>
          <p:cNvPr id="4" name="Group 3"/>
          <p:cNvGrpSpPr/>
          <p:nvPr/>
        </p:nvGrpSpPr>
        <p:grpSpPr>
          <a:xfrm>
            <a:off x="3314700" y="1396257"/>
            <a:ext cx="5372100" cy="2403766"/>
            <a:chOff x="3314700" y="1396257"/>
            <a:chExt cx="5372100" cy="2403766"/>
          </a:xfrm>
        </p:grpSpPr>
        <p:pic>
          <p:nvPicPr>
            <p:cNvPr id="3" name="Picture 2"/>
            <p:cNvPicPr>
              <a:picLocks noChangeAspect="1"/>
            </p:cNvPicPr>
            <p:nvPr/>
          </p:nvPicPr>
          <p:blipFill>
            <a:blip r:embed="rId3"/>
            <a:stretch>
              <a:fillRect/>
            </a:stretch>
          </p:blipFill>
          <p:spPr>
            <a:xfrm>
              <a:off x="3316685" y="1396257"/>
              <a:ext cx="5370115" cy="2403766"/>
            </a:xfrm>
            <a:prstGeom prst="rect">
              <a:avLst/>
            </a:prstGeom>
          </p:spPr>
        </p:pic>
        <p:pic>
          <p:nvPicPr>
            <p:cNvPr id="2" name="Picture 1"/>
            <p:cNvPicPr>
              <a:picLocks noChangeAspect="1"/>
            </p:cNvPicPr>
            <p:nvPr/>
          </p:nvPicPr>
          <p:blipFill>
            <a:blip r:embed="rId4"/>
            <a:stretch>
              <a:fillRect/>
            </a:stretch>
          </p:blipFill>
          <p:spPr>
            <a:xfrm>
              <a:off x="3314700" y="1971223"/>
              <a:ext cx="5372100" cy="1828800"/>
            </a:xfrm>
            <a:prstGeom prst="rect">
              <a:avLst/>
            </a:prstGeom>
          </p:spPr>
        </p:pic>
      </p:grpSp>
      <p:sp>
        <p:nvSpPr>
          <p:cNvPr id="6" name="Slide Number Placeholder 5">
            <a:extLst>
              <a:ext uri="{FF2B5EF4-FFF2-40B4-BE49-F238E27FC236}">
                <a16:creationId xmlns:a16="http://schemas.microsoft.com/office/drawing/2014/main" id="{AB39A74E-B417-D29C-0B3E-268DF7BE63AF}"/>
              </a:ext>
            </a:extLst>
          </p:cNvPr>
          <p:cNvSpPr>
            <a:spLocks noGrp="1"/>
          </p:cNvSpPr>
          <p:nvPr>
            <p:ph type="sldNum" sz="quarter" idx="12"/>
          </p:nvPr>
        </p:nvSpPr>
        <p:spPr/>
        <p:txBody>
          <a:bodyPr/>
          <a:lstStyle/>
          <a:p>
            <a:fld id="{0AF61714-15FE-B440-91C1-B7D90E53E1C5}" type="slidenum">
              <a:rPr lang="en-US" smtClean="0"/>
              <a:t>78</a:t>
            </a:fld>
            <a:endParaRPr lang="en-US"/>
          </a:p>
        </p:txBody>
      </p:sp>
    </p:spTree>
    <p:extLst>
      <p:ext uri="{BB962C8B-B14F-4D97-AF65-F5344CB8AC3E}">
        <p14:creationId xmlns:p14="http://schemas.microsoft.com/office/powerpoint/2010/main" val="14884973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028216" cy="523220"/>
          </a:xfrm>
          <a:prstGeom prst="rect">
            <a:avLst/>
          </a:prstGeom>
          <a:noFill/>
        </p:spPr>
        <p:txBody>
          <a:bodyPr wrap="none" rtlCol="0">
            <a:spAutoFit/>
          </a:bodyPr>
          <a:lstStyle/>
          <a:p>
            <a:r>
              <a:rPr lang="en-US" sz="2800"/>
              <a:t>Complementary measures</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latin typeface="Calibri"/>
                <a:cs typeface="Calibri"/>
              </a:rPr>
              <a:t>Lecture 2 | February 8, 2019</a:t>
            </a:r>
            <a:endParaRPr lang="en-US" sz="1400" i="1">
              <a:latin typeface="Calibri"/>
              <a:cs typeface="Calibri"/>
            </a:endParaRPr>
          </a:p>
        </p:txBody>
      </p:sp>
      <p:sp>
        <p:nvSpPr>
          <p:cNvPr id="13" name="Content Placeholder 2"/>
          <p:cNvSpPr txBox="1">
            <a:spLocks/>
          </p:cNvSpPr>
          <p:nvPr/>
        </p:nvSpPr>
        <p:spPr>
          <a:xfrm>
            <a:off x="331919" y="1049769"/>
            <a:ext cx="7020687" cy="498373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a:solidFill>
                  <a:schemeClr val="tx1"/>
                </a:solidFill>
              </a:rPr>
              <a:t>Mid-upper arm circumference (MUAC)</a:t>
            </a:r>
          </a:p>
          <a:p>
            <a:pPr marL="800100" lvl="1" indent="-342900" algn="l">
              <a:buFont typeface="Arial"/>
              <a:buChar char="•"/>
            </a:pPr>
            <a:r>
              <a:rPr lang="en-US" sz="2400">
                <a:solidFill>
                  <a:schemeClr val="tx1"/>
                </a:solidFill>
              </a:rPr>
              <a:t>Easily measured in emergency settings.</a:t>
            </a:r>
          </a:p>
          <a:p>
            <a:pPr marL="800100" lvl="1" indent="-342900" algn="l">
              <a:buFont typeface="Arial"/>
              <a:buChar char="•"/>
            </a:pPr>
            <a:r>
              <a:rPr lang="en-US" sz="2400">
                <a:solidFill>
                  <a:schemeClr val="tx1"/>
                </a:solidFill>
              </a:rPr>
              <a:t>Exact age not needed.</a:t>
            </a:r>
          </a:p>
          <a:p>
            <a:pPr marL="800100" lvl="1" indent="-342900" algn="l">
              <a:buFont typeface="Arial"/>
              <a:buChar char="•"/>
            </a:pPr>
            <a:r>
              <a:rPr lang="en-US" sz="2400">
                <a:solidFill>
                  <a:schemeClr val="tx1"/>
                </a:solidFill>
              </a:rPr>
              <a:t>Inexpensive.</a:t>
            </a:r>
          </a:p>
          <a:p>
            <a:pPr marL="800100" lvl="1" indent="-342900" algn="l">
              <a:buFont typeface="Arial"/>
              <a:buChar char="•"/>
            </a:pPr>
            <a:r>
              <a:rPr lang="en-US" sz="2400">
                <a:solidFill>
                  <a:schemeClr val="tx1"/>
                </a:solidFill>
              </a:rPr>
              <a:t>Predicts mortality</a:t>
            </a:r>
          </a:p>
          <a:p>
            <a:pPr algn="l"/>
            <a:endParaRPr lang="en-US">
              <a:solidFill>
                <a:schemeClr val="tx1"/>
              </a:solidFill>
            </a:endParaRPr>
          </a:p>
          <a:p>
            <a:pPr algn="l"/>
            <a:r>
              <a:rPr lang="en-US" sz="2200">
                <a:solidFill>
                  <a:schemeClr val="tx1"/>
                </a:solidFill>
              </a:rPr>
              <a:t>Used in diagnosing acute </a:t>
            </a:r>
          </a:p>
          <a:p>
            <a:pPr algn="l"/>
            <a:r>
              <a:rPr lang="en-US" sz="2200">
                <a:solidFill>
                  <a:schemeClr val="tx1"/>
                </a:solidFill>
              </a:rPr>
              <a:t>malnutrition:</a:t>
            </a:r>
          </a:p>
          <a:p>
            <a:pPr algn="l"/>
            <a:r>
              <a:rPr lang="en-US" sz="2200">
                <a:solidFill>
                  <a:schemeClr val="tx1"/>
                </a:solidFill>
              </a:rPr>
              <a:t>   MUAC &lt; 110 mm = SAM</a:t>
            </a:r>
          </a:p>
          <a:p>
            <a:pPr algn="l"/>
            <a:r>
              <a:rPr lang="en-US" sz="2200">
                <a:solidFill>
                  <a:schemeClr val="tx1"/>
                </a:solidFill>
              </a:rPr>
              <a:t>   MUAC 110-125 mm = MAM</a:t>
            </a:r>
          </a:p>
        </p:txBody>
      </p:sp>
      <p:sp>
        <p:nvSpPr>
          <p:cNvPr id="14" name="TextBox 13"/>
          <p:cNvSpPr txBox="1"/>
          <p:nvPr/>
        </p:nvSpPr>
        <p:spPr>
          <a:xfrm>
            <a:off x="6980922" y="6385157"/>
            <a:ext cx="1705878" cy="307777"/>
          </a:xfrm>
          <a:prstGeom prst="rect">
            <a:avLst/>
          </a:prstGeom>
          <a:noFill/>
        </p:spPr>
        <p:txBody>
          <a:bodyPr wrap="none" rtlCol="0">
            <a:spAutoFit/>
          </a:bodyPr>
          <a:lstStyle/>
          <a:p>
            <a:pPr algn="r"/>
            <a:r>
              <a:rPr lang="en-US" sz="1400">
                <a:latin typeface="Calibri"/>
                <a:cs typeface="Calibri"/>
              </a:rPr>
              <a:t>Citations: Tang 2013</a:t>
            </a:r>
            <a:endParaRPr lang="en-US" sz="1400" i="1">
              <a:latin typeface="Calibri"/>
              <a:cs typeface="Calibri"/>
            </a:endParaRPr>
          </a:p>
        </p:txBody>
      </p:sp>
      <p:pic>
        <p:nvPicPr>
          <p:cNvPr id="2" name="Picture 1"/>
          <p:cNvPicPr>
            <a:picLocks noChangeAspect="1"/>
          </p:cNvPicPr>
          <p:nvPr/>
        </p:nvPicPr>
        <p:blipFill>
          <a:blip r:embed="rId3"/>
          <a:stretch>
            <a:fillRect/>
          </a:stretch>
        </p:blipFill>
        <p:spPr>
          <a:xfrm>
            <a:off x="3823780" y="2668288"/>
            <a:ext cx="5234064" cy="3365214"/>
          </a:xfrm>
          <a:prstGeom prst="rect">
            <a:avLst/>
          </a:prstGeom>
        </p:spPr>
      </p:pic>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3" name="Slide Number Placeholder 2">
            <a:extLst>
              <a:ext uri="{FF2B5EF4-FFF2-40B4-BE49-F238E27FC236}">
                <a16:creationId xmlns:a16="http://schemas.microsoft.com/office/drawing/2014/main" id="{8ED032AE-F5B6-980A-1DB8-096A7D2262E6}"/>
              </a:ext>
            </a:extLst>
          </p:cNvPr>
          <p:cNvSpPr>
            <a:spLocks noGrp="1"/>
          </p:cNvSpPr>
          <p:nvPr>
            <p:ph type="sldNum" sz="quarter" idx="12"/>
          </p:nvPr>
        </p:nvSpPr>
        <p:spPr/>
        <p:txBody>
          <a:bodyPr/>
          <a:lstStyle/>
          <a:p>
            <a:fld id="{0AF61714-15FE-B440-91C1-B7D90E53E1C5}" type="slidenum">
              <a:rPr lang="en-US" smtClean="0"/>
              <a:t>79</a:t>
            </a:fld>
            <a:endParaRPr lang="en-US"/>
          </a:p>
        </p:txBody>
      </p:sp>
    </p:spTree>
    <p:extLst>
      <p:ext uri="{BB962C8B-B14F-4D97-AF65-F5344CB8AC3E}">
        <p14:creationId xmlns:p14="http://schemas.microsoft.com/office/powerpoint/2010/main" val="1383732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736647" cy="523220"/>
          </a:xfrm>
          <a:prstGeom prst="rect">
            <a:avLst/>
          </a:prstGeom>
          <a:noFill/>
        </p:spPr>
        <p:txBody>
          <a:bodyPr wrap="none" rtlCol="0">
            <a:spAutoFit/>
          </a:bodyPr>
          <a:lstStyle/>
          <a:p>
            <a:r>
              <a:rPr lang="en-US" sz="2800"/>
              <a:t>Session Overview</a:t>
            </a:r>
          </a:p>
        </p:txBody>
      </p:sp>
      <p:sp>
        <p:nvSpPr>
          <p:cNvPr id="13" name="Content Placeholder 2"/>
          <p:cNvSpPr txBox="1">
            <a:spLocks/>
          </p:cNvSpPr>
          <p:nvPr/>
        </p:nvSpPr>
        <p:spPr>
          <a:xfrm>
            <a:off x="1010186" y="1270994"/>
            <a:ext cx="7676614" cy="4449212"/>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en-US" sz="2800" dirty="0">
                <a:solidFill>
                  <a:schemeClr val="tx1"/>
                </a:solidFill>
              </a:rPr>
              <a:t>1. Burden of disease and risk factors </a:t>
            </a:r>
          </a:p>
          <a:p>
            <a:pPr algn="l">
              <a:lnSpc>
                <a:spcPct val="150000"/>
              </a:lnSpc>
            </a:pPr>
            <a:r>
              <a:rPr lang="en-US" sz="2800" dirty="0">
                <a:solidFill>
                  <a:schemeClr val="tx1"/>
                </a:solidFill>
              </a:rPr>
              <a:t>2. Assessment of nutritional status</a:t>
            </a:r>
          </a:p>
          <a:p>
            <a:pPr marL="971550" lvl="1" indent="-514350" algn="l">
              <a:lnSpc>
                <a:spcPct val="150000"/>
              </a:lnSpc>
              <a:buFont typeface="+mj-lt"/>
              <a:buAutoNum type="alphaLcPeriod"/>
            </a:pPr>
            <a:r>
              <a:rPr lang="en-US" sz="2400" dirty="0">
                <a:solidFill>
                  <a:schemeClr val="tx1"/>
                </a:solidFill>
              </a:rPr>
              <a:t>Assessment of diet</a:t>
            </a:r>
          </a:p>
          <a:p>
            <a:pPr marL="971550" lvl="1" indent="-514350" algn="l">
              <a:lnSpc>
                <a:spcPct val="150000"/>
              </a:lnSpc>
              <a:buFont typeface="+mj-lt"/>
              <a:buAutoNum type="alphaLcPeriod"/>
            </a:pPr>
            <a:r>
              <a:rPr lang="en-US" sz="2400" dirty="0">
                <a:solidFill>
                  <a:schemeClr val="bg1">
                    <a:lumMod val="50000"/>
                  </a:schemeClr>
                </a:solidFill>
              </a:rPr>
              <a:t>Biomarkers</a:t>
            </a:r>
          </a:p>
          <a:p>
            <a:pPr marL="971550" lvl="1" indent="-514350" algn="l">
              <a:lnSpc>
                <a:spcPct val="150000"/>
              </a:lnSpc>
              <a:buFont typeface="+mj-lt"/>
              <a:buAutoNum type="alphaLcPeriod"/>
            </a:pPr>
            <a:r>
              <a:rPr lang="en-US" sz="2400" dirty="0">
                <a:solidFill>
                  <a:schemeClr val="bg1">
                    <a:lumMod val="50000"/>
                  </a:schemeClr>
                </a:solidFill>
              </a:rPr>
              <a:t>Anthropometry</a:t>
            </a:r>
          </a:p>
          <a:p>
            <a:pPr marL="971550" lvl="1" indent="-514350" algn="l">
              <a:lnSpc>
                <a:spcPct val="150000"/>
              </a:lnSpc>
              <a:buFont typeface="+mj-lt"/>
              <a:buAutoNum type="alphaLcPeriod"/>
            </a:pPr>
            <a:endParaRPr lang="en-US" sz="2400" dirty="0">
              <a:solidFill>
                <a:schemeClr val="bg1">
                  <a:lumMod val="50000"/>
                </a:schemeClr>
              </a:solidFill>
            </a:endParaRPr>
          </a:p>
        </p:txBody>
      </p:sp>
      <p:sp>
        <p:nvSpPr>
          <p:cNvPr id="2" name="Slide Number Placeholder 1">
            <a:extLst>
              <a:ext uri="{FF2B5EF4-FFF2-40B4-BE49-F238E27FC236}">
                <a16:creationId xmlns:a16="http://schemas.microsoft.com/office/drawing/2014/main" id="{C2F474A4-2956-E845-BFA9-7642B526FB67}"/>
              </a:ext>
            </a:extLst>
          </p:cNvPr>
          <p:cNvSpPr>
            <a:spLocks noGrp="1"/>
          </p:cNvSpPr>
          <p:nvPr>
            <p:ph type="sldNum" sz="quarter" idx="12"/>
          </p:nvPr>
        </p:nvSpPr>
        <p:spPr/>
        <p:txBody>
          <a:bodyPr/>
          <a:lstStyle/>
          <a:p>
            <a:fld id="{0AF61714-15FE-B440-91C1-B7D90E53E1C5}" type="slidenum">
              <a:rPr lang="en-US" smtClean="0"/>
              <a:t>8</a:t>
            </a:fld>
            <a:endParaRPr lang="en-US"/>
          </a:p>
        </p:txBody>
      </p:sp>
    </p:spTree>
    <p:extLst>
      <p:ext uri="{BB962C8B-B14F-4D97-AF65-F5344CB8AC3E}">
        <p14:creationId xmlns:p14="http://schemas.microsoft.com/office/powerpoint/2010/main" val="3487494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884125" cy="523220"/>
          </a:xfrm>
          <a:prstGeom prst="rect">
            <a:avLst/>
          </a:prstGeom>
          <a:noFill/>
        </p:spPr>
        <p:txBody>
          <a:bodyPr wrap="none" rtlCol="0">
            <a:spAutoFit/>
          </a:bodyPr>
          <a:lstStyle/>
          <a:p>
            <a:r>
              <a:rPr lang="en-US" sz="2800"/>
              <a:t>Overweight</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3" name="Content Placeholder 2"/>
          <p:cNvSpPr txBox="1">
            <a:spLocks/>
          </p:cNvSpPr>
          <p:nvPr/>
        </p:nvSpPr>
        <p:spPr>
          <a:xfrm>
            <a:off x="457200" y="1279017"/>
            <a:ext cx="8229600" cy="4983733"/>
          </a:xfrm>
          <a:prstGeom prst="rect">
            <a:avLst/>
          </a:prstGeom>
        </p:spPr>
        <p:txBody>
          <a:bodyPr vert="horz" lIns="91440" tIns="45720" rIns="91440" bIns="45720" rtlCol="0">
            <a:normAutofit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b="1">
                <a:solidFill>
                  <a:schemeClr val="tx1"/>
                </a:solidFill>
              </a:rPr>
              <a:t>Definition: </a:t>
            </a:r>
            <a:r>
              <a:rPr lang="en-US" sz="2400">
                <a:solidFill>
                  <a:schemeClr val="tx1"/>
                </a:solidFill>
              </a:rPr>
              <a:t>Excessive adipose (fatty) body tissue that presents a risk to health. </a:t>
            </a:r>
          </a:p>
          <a:p>
            <a:pPr algn="l"/>
            <a:endParaRPr lang="en-US" sz="2400" b="1">
              <a:solidFill>
                <a:schemeClr val="tx1"/>
              </a:solidFill>
            </a:endParaRPr>
          </a:p>
          <a:p>
            <a:pPr algn="l"/>
            <a:r>
              <a:rPr lang="en-US" sz="2400" b="1">
                <a:solidFill>
                  <a:schemeClr val="tx1"/>
                </a:solidFill>
              </a:rPr>
              <a:t>Causes:</a:t>
            </a:r>
          </a:p>
          <a:p>
            <a:pPr marL="342900" indent="-342900" algn="l">
              <a:buFont typeface="Arial"/>
              <a:buChar char="•"/>
            </a:pPr>
            <a:r>
              <a:rPr lang="en-US" sz="2400">
                <a:solidFill>
                  <a:schemeClr val="tx1"/>
                </a:solidFill>
              </a:rPr>
              <a:t>Caloric intake that exceeds energy needs. </a:t>
            </a:r>
          </a:p>
          <a:p>
            <a:pPr marL="342900" indent="-342900" algn="l">
              <a:buFont typeface="Arial"/>
              <a:buChar char="•"/>
            </a:pPr>
            <a:r>
              <a:rPr lang="en-US" sz="2400">
                <a:solidFill>
                  <a:schemeClr val="tx1"/>
                </a:solidFill>
              </a:rPr>
              <a:t>Overconsumption of energy-dense, nutrient-poor foods and sugar-sweetened beverages.</a:t>
            </a:r>
          </a:p>
          <a:p>
            <a:pPr marL="342900" indent="-342900" algn="l">
              <a:buFont typeface="Arial"/>
              <a:buChar char="•"/>
            </a:pPr>
            <a:r>
              <a:rPr lang="en-US" sz="2400">
                <a:solidFill>
                  <a:schemeClr val="tx1"/>
                </a:solidFill>
              </a:rPr>
              <a:t>Lifestyle factors, e.g. low physical activity, irregular sleep.</a:t>
            </a:r>
          </a:p>
          <a:p>
            <a:pPr marL="342900" indent="-342900" algn="l">
              <a:buFont typeface="Arial"/>
              <a:buChar char="•"/>
            </a:pPr>
            <a:r>
              <a:rPr lang="en-US" sz="2400">
                <a:solidFill>
                  <a:schemeClr val="tx1"/>
                </a:solidFill>
              </a:rPr>
              <a:t>Genetics, pharmaceuticals, psychological factors, and diseases (e.g. hypothyroidism) can also contribute. </a:t>
            </a:r>
          </a:p>
          <a:p>
            <a:pPr marL="342900" indent="-342900" algn="l">
              <a:buFont typeface="Arial"/>
              <a:buChar char="•"/>
            </a:pPr>
            <a:r>
              <a:rPr lang="en-US" sz="2400">
                <a:solidFill>
                  <a:schemeClr val="tx1"/>
                </a:solidFill>
              </a:rPr>
              <a:t>Risk factors like overconsumption and low physical activity are driven by broader environmental and societal changes.</a:t>
            </a:r>
          </a:p>
        </p:txBody>
      </p:sp>
      <p:sp>
        <p:nvSpPr>
          <p:cNvPr id="14" name="TextBox 13"/>
          <p:cNvSpPr txBox="1"/>
          <p:nvPr/>
        </p:nvSpPr>
        <p:spPr>
          <a:xfrm>
            <a:off x="5780448" y="6385157"/>
            <a:ext cx="2906352" cy="307777"/>
          </a:xfrm>
          <a:prstGeom prst="rect">
            <a:avLst/>
          </a:prstGeom>
          <a:noFill/>
        </p:spPr>
        <p:txBody>
          <a:bodyPr wrap="none" rtlCol="0">
            <a:spAutoFit/>
          </a:bodyPr>
          <a:lstStyle/>
          <a:p>
            <a:pPr algn="r"/>
            <a:r>
              <a:rPr lang="en-US" sz="1400">
                <a:latin typeface="Calibri"/>
                <a:cs typeface="Calibri"/>
              </a:rPr>
              <a:t>Citations: WHO 2016c; Roberto 2015</a:t>
            </a:r>
            <a:endParaRPr lang="en-US" sz="1400" i="1">
              <a:latin typeface="Calibri"/>
              <a:cs typeface="Calibri"/>
            </a:endParaRPr>
          </a:p>
        </p:txBody>
      </p:sp>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E1F8C4C5-2668-6AAA-9657-654585D227FE}"/>
              </a:ext>
            </a:extLst>
          </p:cNvPr>
          <p:cNvSpPr>
            <a:spLocks noGrp="1"/>
          </p:cNvSpPr>
          <p:nvPr>
            <p:ph type="sldNum" sz="quarter" idx="12"/>
          </p:nvPr>
        </p:nvSpPr>
        <p:spPr/>
        <p:txBody>
          <a:bodyPr/>
          <a:lstStyle/>
          <a:p>
            <a:fld id="{0AF61714-15FE-B440-91C1-B7D90E53E1C5}" type="slidenum">
              <a:rPr lang="en-US" smtClean="0"/>
              <a:t>80</a:t>
            </a:fld>
            <a:endParaRPr lang="en-US"/>
          </a:p>
        </p:txBody>
      </p:sp>
    </p:spTree>
    <p:extLst>
      <p:ext uri="{BB962C8B-B14F-4D97-AF65-F5344CB8AC3E}">
        <p14:creationId xmlns:p14="http://schemas.microsoft.com/office/powerpoint/2010/main" val="815863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1884125" cy="523220"/>
          </a:xfrm>
          <a:prstGeom prst="rect">
            <a:avLst/>
          </a:prstGeom>
          <a:noFill/>
        </p:spPr>
        <p:txBody>
          <a:bodyPr wrap="none" rtlCol="0">
            <a:spAutoFit/>
          </a:bodyPr>
          <a:lstStyle/>
          <a:p>
            <a:r>
              <a:rPr lang="en-US" sz="2800"/>
              <a:t>Overweight</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3" name="Content Placeholder 2"/>
          <p:cNvSpPr txBox="1">
            <a:spLocks/>
          </p:cNvSpPr>
          <p:nvPr/>
        </p:nvSpPr>
        <p:spPr>
          <a:xfrm>
            <a:off x="457200" y="1205043"/>
            <a:ext cx="8229600" cy="5106140"/>
          </a:xfrm>
          <a:prstGeom prst="rect">
            <a:avLst/>
          </a:prstGeom>
        </p:spPr>
        <p:txBody>
          <a:bodyPr vert="horz" lIns="91440" tIns="45720" rIns="91440" bIns="45720" rtlCol="0">
            <a:normAutofit fontScale="9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b="1">
                <a:solidFill>
                  <a:schemeClr val="tx1"/>
                </a:solidFill>
              </a:rPr>
              <a:t>Consequences:</a:t>
            </a:r>
            <a:endParaRPr lang="en-US" sz="2400">
              <a:solidFill>
                <a:schemeClr val="tx1"/>
              </a:solidFill>
            </a:endParaRPr>
          </a:p>
          <a:p>
            <a:pPr marL="342900" indent="-342900" algn="l">
              <a:buFont typeface="Arial"/>
              <a:buChar char="•"/>
            </a:pPr>
            <a:r>
              <a:rPr lang="en-US" sz="2400">
                <a:solidFill>
                  <a:schemeClr val="tx1"/>
                </a:solidFill>
              </a:rPr>
              <a:t>Children whose mothers were overweight during pregnancy are more likely to be overweight as children and adults. </a:t>
            </a:r>
          </a:p>
          <a:p>
            <a:pPr marL="342900" indent="-342900" algn="l">
              <a:buFont typeface="Arial"/>
              <a:buChar char="•"/>
            </a:pPr>
            <a:r>
              <a:rPr lang="en-US" sz="2400">
                <a:solidFill>
                  <a:schemeClr val="tx1"/>
                </a:solidFill>
              </a:rPr>
              <a:t>Children who are overweight are more likely to be overweight as adults.</a:t>
            </a:r>
          </a:p>
          <a:p>
            <a:pPr marL="342900" indent="-342900" algn="l">
              <a:buFont typeface="Arial"/>
              <a:buChar char="•"/>
            </a:pPr>
            <a:r>
              <a:rPr lang="en-US" sz="2400">
                <a:solidFill>
                  <a:schemeClr val="tx1"/>
                </a:solidFill>
              </a:rPr>
              <a:t>Increased risk of type 2 diabetes, cardiovascular diseases, many cancers, cardiometabolic mortality and reproductive health issues.</a:t>
            </a:r>
          </a:p>
          <a:p>
            <a:pPr marL="342900" indent="-342900" algn="l">
              <a:buFont typeface="Arial"/>
              <a:buChar char="•"/>
            </a:pPr>
            <a:r>
              <a:rPr lang="en-US" sz="2400">
                <a:solidFill>
                  <a:schemeClr val="tx1"/>
                </a:solidFill>
              </a:rPr>
              <a:t>Adverse psychosocial effects (e.g. depression).</a:t>
            </a:r>
          </a:p>
          <a:p>
            <a:pPr algn="l"/>
            <a:endParaRPr lang="en-US" sz="2400">
              <a:solidFill>
                <a:schemeClr val="tx1"/>
              </a:solidFill>
            </a:endParaRPr>
          </a:p>
          <a:p>
            <a:pPr algn="l"/>
            <a:r>
              <a:rPr lang="en-US" sz="2400" b="1">
                <a:solidFill>
                  <a:schemeClr val="tx1"/>
                </a:solidFill>
              </a:rPr>
              <a:t>Treatment &amp; prevention:</a:t>
            </a:r>
            <a:endParaRPr lang="en-US" sz="2400">
              <a:solidFill>
                <a:schemeClr val="tx1"/>
              </a:solidFill>
            </a:endParaRPr>
          </a:p>
          <a:p>
            <a:pPr marL="342900" indent="-342900" algn="l">
              <a:buFont typeface="Arial"/>
              <a:buChar char="•"/>
            </a:pPr>
            <a:r>
              <a:rPr lang="en-US" sz="2400">
                <a:solidFill>
                  <a:schemeClr val="tx1"/>
                </a:solidFill>
              </a:rPr>
              <a:t>Improved pre-conceptional and perinatal maternal diet and health. </a:t>
            </a:r>
          </a:p>
          <a:p>
            <a:pPr marL="342900" indent="-342900" algn="l">
              <a:buFont typeface="Arial"/>
              <a:buChar char="•"/>
            </a:pPr>
            <a:r>
              <a:rPr lang="en-US" sz="2400">
                <a:solidFill>
                  <a:schemeClr val="tx1"/>
                </a:solidFill>
              </a:rPr>
              <a:t>Regular physical activity, healthy food choices, and portion control. (5-10% body weight loss observed for behavior interventions)</a:t>
            </a:r>
          </a:p>
          <a:p>
            <a:pPr marL="342900" indent="-342900" algn="l">
              <a:buFont typeface="Arial"/>
              <a:buChar char="•"/>
            </a:pPr>
            <a:r>
              <a:rPr lang="en-US" sz="2400">
                <a:solidFill>
                  <a:schemeClr val="tx1"/>
                </a:solidFill>
              </a:rPr>
              <a:t>Surgery and prescription medication.</a:t>
            </a:r>
          </a:p>
          <a:p>
            <a:pPr marL="342900" indent="-342900" algn="l">
              <a:buFont typeface="Arial"/>
              <a:buChar char="•"/>
            </a:pPr>
            <a:r>
              <a:rPr lang="en-US" sz="2400">
                <a:solidFill>
                  <a:schemeClr val="tx1"/>
                </a:solidFill>
              </a:rPr>
              <a:t>Policy-level interventions.</a:t>
            </a:r>
          </a:p>
          <a:p>
            <a:pPr marL="457200" indent="-457200" algn="l">
              <a:buFont typeface="Arial"/>
              <a:buChar char="•"/>
            </a:pPr>
            <a:endParaRPr lang="en-US" sz="2400">
              <a:solidFill>
                <a:schemeClr val="tx1"/>
              </a:solidFill>
            </a:endParaRPr>
          </a:p>
        </p:txBody>
      </p:sp>
      <p:sp>
        <p:nvSpPr>
          <p:cNvPr id="14" name="TextBox 13"/>
          <p:cNvSpPr txBox="1"/>
          <p:nvPr/>
        </p:nvSpPr>
        <p:spPr>
          <a:xfrm>
            <a:off x="5142881" y="6385157"/>
            <a:ext cx="3543919" cy="307777"/>
          </a:xfrm>
          <a:prstGeom prst="rect">
            <a:avLst/>
          </a:prstGeom>
          <a:noFill/>
        </p:spPr>
        <p:txBody>
          <a:bodyPr wrap="none" rtlCol="0">
            <a:spAutoFit/>
          </a:bodyPr>
          <a:lstStyle/>
          <a:p>
            <a:pPr algn="r"/>
            <a:r>
              <a:rPr lang="en-US" sz="1400">
                <a:latin typeface="Calibri"/>
                <a:cs typeface="Calibri"/>
              </a:rPr>
              <a:t>Citations: Singh 2008; Guh 2009; Laddu 2011</a:t>
            </a:r>
            <a:endParaRPr lang="en-US" sz="1400" i="1">
              <a:latin typeface="Calibri"/>
              <a:cs typeface="Calibri"/>
            </a:endParaRPr>
          </a:p>
        </p:txBody>
      </p:sp>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400F40C1-42FE-EC1F-EB70-E8E469D9EB76}"/>
              </a:ext>
            </a:extLst>
          </p:cNvPr>
          <p:cNvSpPr>
            <a:spLocks noGrp="1"/>
          </p:cNvSpPr>
          <p:nvPr>
            <p:ph type="sldNum" sz="quarter" idx="12"/>
          </p:nvPr>
        </p:nvSpPr>
        <p:spPr/>
        <p:txBody>
          <a:bodyPr/>
          <a:lstStyle/>
          <a:p>
            <a:fld id="{0AF61714-15FE-B440-91C1-B7D90E53E1C5}" type="slidenum">
              <a:rPr lang="en-US" smtClean="0"/>
              <a:t>81</a:t>
            </a:fld>
            <a:endParaRPr lang="en-US"/>
          </a:p>
        </p:txBody>
      </p:sp>
    </p:spTree>
    <p:extLst>
      <p:ext uri="{BB962C8B-B14F-4D97-AF65-F5344CB8AC3E}">
        <p14:creationId xmlns:p14="http://schemas.microsoft.com/office/powerpoint/2010/main" val="12147320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872072" cy="523220"/>
          </a:xfrm>
          <a:prstGeom prst="rect">
            <a:avLst/>
          </a:prstGeom>
          <a:noFill/>
        </p:spPr>
        <p:txBody>
          <a:bodyPr wrap="none" rtlCol="0">
            <a:spAutoFit/>
          </a:bodyPr>
          <a:lstStyle/>
          <a:p>
            <a:r>
              <a:rPr lang="en-US" sz="2800"/>
              <a:t>Measuring overweight with BMI</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4" name="TextBox 13"/>
          <p:cNvSpPr txBox="1"/>
          <p:nvPr/>
        </p:nvSpPr>
        <p:spPr>
          <a:xfrm>
            <a:off x="6031168" y="6385157"/>
            <a:ext cx="2655632" cy="307777"/>
          </a:xfrm>
          <a:prstGeom prst="rect">
            <a:avLst/>
          </a:prstGeom>
          <a:noFill/>
        </p:spPr>
        <p:txBody>
          <a:bodyPr wrap="none" rtlCol="0">
            <a:spAutoFit/>
          </a:bodyPr>
          <a:lstStyle/>
          <a:p>
            <a:pPr algn="r"/>
            <a:r>
              <a:rPr lang="en-US" sz="1400">
                <a:latin typeface="Calibri"/>
                <a:cs typeface="Calibri"/>
              </a:rPr>
              <a:t>Citations: WHO 2016c; CDC 2016</a:t>
            </a:r>
            <a:endParaRPr lang="en-US" sz="1400" i="1">
              <a:latin typeface="Calibri"/>
              <a:cs typeface="Calibri"/>
            </a:endParaRPr>
          </a:p>
        </p:txBody>
      </p:sp>
      <p:graphicFrame>
        <p:nvGraphicFramePr>
          <p:cNvPr id="2" name="Table 1"/>
          <p:cNvGraphicFramePr>
            <a:graphicFrameLocks noGrp="1"/>
          </p:cNvGraphicFramePr>
          <p:nvPr/>
        </p:nvGraphicFramePr>
        <p:xfrm>
          <a:off x="457200" y="1375082"/>
          <a:ext cx="8229600" cy="2641051"/>
        </p:xfrm>
        <a:graphic>
          <a:graphicData uri="http://schemas.openxmlformats.org/drawingml/2006/table">
            <a:tbl>
              <a:tblPr firstRow="1" bandRow="1">
                <a:tableStyleId>{2D5ABB26-0587-4C30-8999-92F81FD0307C}</a:tableStyleId>
              </a:tblPr>
              <a:tblGrid>
                <a:gridCol w="1434873">
                  <a:extLst>
                    <a:ext uri="{9D8B030D-6E8A-4147-A177-3AD203B41FA5}">
                      <a16:colId xmlns:a16="http://schemas.microsoft.com/office/drawing/2014/main" val="20000"/>
                    </a:ext>
                  </a:extLst>
                </a:gridCol>
                <a:gridCol w="1642528">
                  <a:extLst>
                    <a:ext uri="{9D8B030D-6E8A-4147-A177-3AD203B41FA5}">
                      <a16:colId xmlns:a16="http://schemas.microsoft.com/office/drawing/2014/main" val="20001"/>
                    </a:ext>
                  </a:extLst>
                </a:gridCol>
                <a:gridCol w="1870327">
                  <a:extLst>
                    <a:ext uri="{9D8B030D-6E8A-4147-A177-3AD203B41FA5}">
                      <a16:colId xmlns:a16="http://schemas.microsoft.com/office/drawing/2014/main" val="20002"/>
                    </a:ext>
                  </a:extLst>
                </a:gridCol>
                <a:gridCol w="3281872">
                  <a:extLst>
                    <a:ext uri="{9D8B030D-6E8A-4147-A177-3AD203B41FA5}">
                      <a16:colId xmlns:a16="http://schemas.microsoft.com/office/drawing/2014/main" val="20003"/>
                    </a:ext>
                  </a:extLst>
                </a:gridCol>
              </a:tblGrid>
              <a:tr h="370840">
                <a:tc gridSpan="4">
                  <a:txBody>
                    <a:bodyPr/>
                    <a:lstStyle/>
                    <a:p>
                      <a:pPr algn="l"/>
                      <a:r>
                        <a:rPr lang="en-US" sz="2000" baseline="0"/>
                        <a:t>CDC definitions for adult overweight and obesity, WHO definitions for all else.</a:t>
                      </a:r>
                      <a:endParaRPr lang="en-US" sz="2000"/>
                    </a:p>
                  </a:txBody>
                  <a:tcPr>
                    <a:lnB w="12700" cap="flat" cmpd="sng" algn="ctr">
                      <a:solidFill>
                        <a:scrgbClr r="0" g="0" b="0"/>
                      </a:solidFill>
                      <a:prstDash val="solid"/>
                      <a:round/>
                      <a:headEnd type="none" w="med" len="med"/>
                      <a:tailEnd type="none" w="med" len="med"/>
                    </a:lnB>
                  </a:tcPr>
                </a:tc>
                <a:tc hMerge="1">
                  <a:txBody>
                    <a:bodyPr/>
                    <a:lstStyle/>
                    <a:p>
                      <a:pPr algn="l"/>
                      <a:endParaRPr lang="en-US"/>
                    </a:p>
                  </a:txBody>
                  <a:tcPr/>
                </a:tc>
                <a:tc hMerge="1">
                  <a:txBody>
                    <a:bodyPr/>
                    <a:lstStyle/>
                    <a:p>
                      <a:pPr algn="l"/>
                      <a:endParaRPr lang="en-US"/>
                    </a:p>
                  </a:txBody>
                  <a:tcPr/>
                </a:tc>
                <a:tc hMerge="1">
                  <a:txBody>
                    <a:bodyPr/>
                    <a:lstStyle/>
                    <a:p>
                      <a:pPr algn="l"/>
                      <a:endParaRPr lang="en-US"/>
                    </a:p>
                  </a:txBody>
                  <a:tcPr/>
                </a:tc>
                <a:extLst>
                  <a:ext uri="{0D108BD9-81ED-4DB2-BD59-A6C34878D82A}">
                    <a16:rowId xmlns:a16="http://schemas.microsoft.com/office/drawing/2014/main" val="10000"/>
                  </a:ext>
                </a:extLst>
              </a:tr>
              <a:tr h="370840">
                <a:tc>
                  <a:txBody>
                    <a:bodyPr/>
                    <a:lstStyle/>
                    <a:p>
                      <a:endParaRPr lang="en-US" sz="20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a:t>Children &lt;5 y</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a:t>Children 5-19</a:t>
                      </a:r>
                      <a:r>
                        <a:rPr lang="en-US" sz="2000" baseline="0"/>
                        <a:t> y</a:t>
                      </a:r>
                      <a:endParaRPr lang="en-US" sz="20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a:t>Adults</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659851">
                <a:tc>
                  <a:txBody>
                    <a:bodyPr/>
                    <a:lstStyle/>
                    <a:p>
                      <a:r>
                        <a:rPr lang="en-US" sz="2000"/>
                        <a:t>Overweight</a:t>
                      </a:r>
                    </a:p>
                  </a:txBody>
                  <a:tcPr>
                    <a:lnT w="12700" cap="flat" cmpd="sng" algn="ctr">
                      <a:solidFill>
                        <a:scrgbClr r="0" g="0" b="0"/>
                      </a:solidFill>
                      <a:prstDash val="solid"/>
                      <a:round/>
                      <a:headEnd type="none" w="med" len="med"/>
                      <a:tailEnd type="none" w="med" len="med"/>
                    </a:lnT>
                  </a:tcPr>
                </a:tc>
                <a:tc>
                  <a:txBody>
                    <a:bodyPr/>
                    <a:lstStyle/>
                    <a:p>
                      <a:pPr algn="ctr"/>
                      <a:r>
                        <a:rPr lang="en-US" sz="2000"/>
                        <a:t>WHZ&gt;2</a:t>
                      </a:r>
                    </a:p>
                  </a:txBody>
                  <a:tcPr>
                    <a:lnT w="12700" cap="flat" cmpd="sng" algn="ctr">
                      <a:solidFill>
                        <a:scrgbClr r="0" g="0" b="0"/>
                      </a:solidFill>
                      <a:prstDash val="solid"/>
                      <a:round/>
                      <a:headEnd type="none" w="med" len="med"/>
                      <a:tailEnd type="none" w="med" len="med"/>
                    </a:lnT>
                  </a:tcPr>
                </a:tc>
                <a:tc>
                  <a:txBody>
                    <a:bodyPr/>
                    <a:lstStyle/>
                    <a:p>
                      <a:pPr algn="ctr"/>
                      <a:r>
                        <a:rPr lang="en-US" sz="2000"/>
                        <a:t>WHZ&gt;1</a:t>
                      </a:r>
                    </a:p>
                  </a:txBody>
                  <a:tcPr>
                    <a:lnT w="12700" cap="flat" cmpd="sng" algn="ctr">
                      <a:solidFill>
                        <a:scrgbClr r="0" g="0" b="0"/>
                      </a:solidFill>
                      <a:prstDash val="solid"/>
                      <a:round/>
                      <a:headEnd type="none" w="med" len="med"/>
                      <a:tailEnd type="none" w="med" len="med"/>
                    </a:lnT>
                  </a:tcPr>
                </a:tc>
                <a:tc>
                  <a:txBody>
                    <a:bodyPr/>
                    <a:lstStyle/>
                    <a:p>
                      <a:pPr algn="ctr"/>
                      <a:r>
                        <a:rPr lang="en-US" sz="2000"/>
                        <a:t>25 ≤ BMI &lt; 30 kg/m</a:t>
                      </a:r>
                      <a:r>
                        <a:rPr lang="en-US" sz="2000" baseline="30000"/>
                        <a:t>2</a:t>
                      </a:r>
                      <a:endParaRPr lang="en-US" sz="2000"/>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2"/>
                  </a:ext>
                </a:extLst>
              </a:tr>
              <a:tr h="370840">
                <a:tc>
                  <a:txBody>
                    <a:bodyPr/>
                    <a:lstStyle/>
                    <a:p>
                      <a:endParaRPr lang="en-US" sz="2000"/>
                    </a:p>
                  </a:txBody>
                  <a:tcPr/>
                </a:tc>
                <a:tc>
                  <a:txBody>
                    <a:bodyPr/>
                    <a:lstStyle/>
                    <a:p>
                      <a:pPr algn="ctr"/>
                      <a:endParaRPr lang="en-US" sz="2000"/>
                    </a:p>
                  </a:txBody>
                  <a:tcPr/>
                </a:tc>
                <a:tc>
                  <a:txBody>
                    <a:bodyPr/>
                    <a:lstStyle/>
                    <a:p>
                      <a:pPr algn="ctr"/>
                      <a:endParaRPr lang="en-US" sz="2000"/>
                    </a:p>
                  </a:txBody>
                  <a:tcPr/>
                </a:tc>
                <a:tc>
                  <a:txBody>
                    <a:bodyPr/>
                    <a:lstStyle/>
                    <a:p>
                      <a:pPr algn="ctr"/>
                      <a:r>
                        <a:rPr lang="en-US" sz="2000"/>
                        <a:t>(Class I) 30 ≤ BMI &lt; 35 kg/m</a:t>
                      </a:r>
                      <a:r>
                        <a:rPr lang="en-US" sz="2000" baseline="30000"/>
                        <a:t>2</a:t>
                      </a:r>
                      <a:endParaRPr lang="en-US" sz="2000"/>
                    </a:p>
                  </a:txBody>
                  <a:tcPr/>
                </a:tc>
                <a:extLst>
                  <a:ext uri="{0D108BD9-81ED-4DB2-BD59-A6C34878D82A}">
                    <a16:rowId xmlns:a16="http://schemas.microsoft.com/office/drawing/2014/main" val="10003"/>
                  </a:ext>
                </a:extLst>
              </a:tr>
              <a:tr h="370840">
                <a:tc>
                  <a:txBody>
                    <a:bodyPr/>
                    <a:lstStyle/>
                    <a:p>
                      <a:r>
                        <a:rPr lang="en-US" sz="2000"/>
                        <a:t>Obese</a:t>
                      </a:r>
                    </a:p>
                  </a:txBody>
                  <a:tcPr/>
                </a:tc>
                <a:tc>
                  <a:txBody>
                    <a:bodyPr/>
                    <a:lstStyle/>
                    <a:p>
                      <a:pPr algn="ctr"/>
                      <a:r>
                        <a:rPr lang="en-US" sz="2000"/>
                        <a:t>WHZ&gt;3</a:t>
                      </a:r>
                    </a:p>
                  </a:txBody>
                  <a:tcPr/>
                </a:tc>
                <a:tc>
                  <a:txBody>
                    <a:bodyPr/>
                    <a:lstStyle/>
                    <a:p>
                      <a:pPr algn="ctr"/>
                      <a:r>
                        <a:rPr lang="en-US" sz="2000"/>
                        <a:t>WHZ&gt;2</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a:t>(Class II) 35 ≤ BMI &lt; 39 kg/m</a:t>
                      </a:r>
                      <a:r>
                        <a:rPr lang="en-US" sz="2000" baseline="30000"/>
                        <a:t>2</a:t>
                      </a:r>
                      <a:endParaRPr lang="en-US" sz="2000"/>
                    </a:p>
                  </a:txBody>
                  <a:tcPr/>
                </a:tc>
                <a:extLst>
                  <a:ext uri="{0D108BD9-81ED-4DB2-BD59-A6C34878D82A}">
                    <a16:rowId xmlns:a16="http://schemas.microsoft.com/office/drawing/2014/main" val="10004"/>
                  </a:ext>
                </a:extLst>
              </a:tr>
              <a:tr h="370840">
                <a:tc>
                  <a:txBody>
                    <a:bodyPr/>
                    <a:lstStyle/>
                    <a:p>
                      <a:endParaRPr lang="en-US" sz="2000"/>
                    </a:p>
                  </a:txBody>
                  <a:tcPr>
                    <a:lnB w="12700" cap="flat" cmpd="sng" algn="ctr">
                      <a:solidFill>
                        <a:scrgbClr r="0" g="0" b="0"/>
                      </a:solidFill>
                      <a:prstDash val="solid"/>
                      <a:round/>
                      <a:headEnd type="none" w="med" len="med"/>
                      <a:tailEnd type="none" w="med" len="med"/>
                    </a:lnB>
                  </a:tcPr>
                </a:tc>
                <a:tc>
                  <a:txBody>
                    <a:bodyPr/>
                    <a:lstStyle/>
                    <a:p>
                      <a:pPr algn="ctr"/>
                      <a:endParaRPr lang="en-US" sz="2000"/>
                    </a:p>
                  </a:txBody>
                  <a:tcPr>
                    <a:lnB w="12700" cap="flat" cmpd="sng" algn="ctr">
                      <a:solidFill>
                        <a:scrgbClr r="0" g="0" b="0"/>
                      </a:solidFill>
                      <a:prstDash val="solid"/>
                      <a:round/>
                      <a:headEnd type="none" w="med" len="med"/>
                      <a:tailEnd type="none" w="med" len="med"/>
                    </a:lnB>
                  </a:tcPr>
                </a:tc>
                <a:tc>
                  <a:txBody>
                    <a:bodyPr/>
                    <a:lstStyle/>
                    <a:p>
                      <a:pPr algn="ctr"/>
                      <a:endParaRPr lang="en-US" sz="2000"/>
                    </a:p>
                  </a:txBody>
                  <a:tcPr>
                    <a:lnB w="12700" cap="flat" cmpd="sng" algn="ctr">
                      <a:solidFill>
                        <a:scrgbClr r="0" g="0" b="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a:t>(Class III) BMI ≥ 40 kg/m</a:t>
                      </a:r>
                      <a:r>
                        <a:rPr lang="en-US" sz="2000" baseline="30000"/>
                        <a:t>2</a:t>
                      </a:r>
                      <a:endParaRPr lang="en-US" sz="2000"/>
                    </a:p>
                  </a:txBody>
                  <a:tcP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5" name="TextBox 14"/>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3" name="Slide Number Placeholder 2">
            <a:extLst>
              <a:ext uri="{FF2B5EF4-FFF2-40B4-BE49-F238E27FC236}">
                <a16:creationId xmlns:a16="http://schemas.microsoft.com/office/drawing/2014/main" id="{356EAF79-C5AB-FBB5-C84F-2032F780014B}"/>
              </a:ext>
            </a:extLst>
          </p:cNvPr>
          <p:cNvSpPr>
            <a:spLocks noGrp="1"/>
          </p:cNvSpPr>
          <p:nvPr>
            <p:ph type="sldNum" sz="quarter" idx="12"/>
          </p:nvPr>
        </p:nvSpPr>
        <p:spPr/>
        <p:txBody>
          <a:bodyPr/>
          <a:lstStyle/>
          <a:p>
            <a:fld id="{0AF61714-15FE-B440-91C1-B7D90E53E1C5}" type="slidenum">
              <a:rPr lang="en-US" smtClean="0"/>
              <a:t>82</a:t>
            </a:fld>
            <a:endParaRPr lang="en-US"/>
          </a:p>
        </p:txBody>
      </p:sp>
    </p:spTree>
    <p:extLst>
      <p:ext uri="{BB962C8B-B14F-4D97-AF65-F5344CB8AC3E}">
        <p14:creationId xmlns:p14="http://schemas.microsoft.com/office/powerpoint/2010/main" val="658610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4679737" cy="523220"/>
          </a:xfrm>
          <a:prstGeom prst="rect">
            <a:avLst/>
          </a:prstGeom>
          <a:noFill/>
        </p:spPr>
        <p:txBody>
          <a:bodyPr wrap="none" rtlCol="0">
            <a:spAutoFit/>
          </a:bodyPr>
          <a:lstStyle/>
          <a:p>
            <a:r>
              <a:rPr lang="en-US" sz="2800"/>
              <a:t>BMI strengths and weaknesses</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4" name="TextBox 13"/>
          <p:cNvSpPr txBox="1"/>
          <p:nvPr/>
        </p:nvSpPr>
        <p:spPr>
          <a:xfrm>
            <a:off x="7157855" y="6385157"/>
            <a:ext cx="1528945" cy="307777"/>
          </a:xfrm>
          <a:prstGeom prst="rect">
            <a:avLst/>
          </a:prstGeom>
          <a:noFill/>
        </p:spPr>
        <p:txBody>
          <a:bodyPr wrap="none" rtlCol="0">
            <a:spAutoFit/>
          </a:bodyPr>
          <a:lstStyle/>
          <a:p>
            <a:pPr algn="r"/>
            <a:r>
              <a:rPr lang="en-US" sz="1400">
                <a:latin typeface="Calibri"/>
                <a:cs typeface="Calibri"/>
              </a:rPr>
              <a:t>Citations: Hu 2008</a:t>
            </a:r>
            <a:endParaRPr lang="en-US" sz="1400" i="1">
              <a:latin typeface="Calibri"/>
              <a:cs typeface="Calibri"/>
            </a:endParaRPr>
          </a:p>
        </p:txBody>
      </p:sp>
      <p:graphicFrame>
        <p:nvGraphicFramePr>
          <p:cNvPr id="15" name="Table 14"/>
          <p:cNvGraphicFramePr>
            <a:graphicFrameLocks noGrp="1"/>
          </p:cNvGraphicFramePr>
          <p:nvPr/>
        </p:nvGraphicFramePr>
        <p:xfrm>
          <a:off x="331919" y="1198725"/>
          <a:ext cx="8229600" cy="4937760"/>
        </p:xfrm>
        <a:graphic>
          <a:graphicData uri="http://schemas.openxmlformats.org/drawingml/2006/table">
            <a:tbl>
              <a:tblPr firstRow="1" bandRow="1">
                <a:tableStyleId>{2D5ABB26-0587-4C30-8999-92F81FD0307C}</a:tableStyleId>
              </a:tblPr>
              <a:tblGrid>
                <a:gridCol w="3930380">
                  <a:extLst>
                    <a:ext uri="{9D8B030D-6E8A-4147-A177-3AD203B41FA5}">
                      <a16:colId xmlns:a16="http://schemas.microsoft.com/office/drawing/2014/main" val="20000"/>
                    </a:ext>
                  </a:extLst>
                </a:gridCol>
                <a:gridCol w="372047">
                  <a:extLst>
                    <a:ext uri="{9D8B030D-6E8A-4147-A177-3AD203B41FA5}">
                      <a16:colId xmlns:a16="http://schemas.microsoft.com/office/drawing/2014/main" val="20001"/>
                    </a:ext>
                  </a:extLst>
                </a:gridCol>
                <a:gridCol w="3927173">
                  <a:extLst>
                    <a:ext uri="{9D8B030D-6E8A-4147-A177-3AD203B41FA5}">
                      <a16:colId xmlns:a16="http://schemas.microsoft.com/office/drawing/2014/main" val="20002"/>
                    </a:ext>
                  </a:extLst>
                </a:gridCol>
              </a:tblGrid>
              <a:tr h="423905">
                <a:tc>
                  <a:txBody>
                    <a:bodyPr/>
                    <a:lstStyle/>
                    <a:p>
                      <a:pPr algn="ctr"/>
                      <a:r>
                        <a:rPr lang="en-US" sz="240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240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4154271">
                <a:tc>
                  <a:txBody>
                    <a:bodyPr/>
                    <a:lstStyle/>
                    <a:p>
                      <a:pPr marL="285750" indent="-285750">
                        <a:buFont typeface="Arial"/>
                        <a:buChar char="•"/>
                      </a:pPr>
                      <a:r>
                        <a:rPr lang="en-US" sz="2400"/>
                        <a:t>Well-established validity in predicting adiposity in different groups. </a:t>
                      </a:r>
                      <a:endParaRPr lang="en-US" sz="2400" baseline="0"/>
                    </a:p>
                    <a:p>
                      <a:pPr marL="285750" indent="-285750">
                        <a:buFont typeface="Arial"/>
                        <a:buChar char="•"/>
                      </a:pPr>
                      <a:r>
                        <a:rPr lang="en-US" sz="2400" baseline="0"/>
                        <a:t>Very easily measured.</a:t>
                      </a:r>
                    </a:p>
                    <a:p>
                      <a:pPr marL="285750" indent="-285750">
                        <a:buFont typeface="Arial"/>
                        <a:buChar char="•"/>
                      </a:pPr>
                      <a:r>
                        <a:rPr lang="en-US" sz="2400" baseline="0"/>
                        <a:t>Self-reported or technician measured. Only need height and weight. </a:t>
                      </a:r>
                    </a:p>
                    <a:p>
                      <a:pPr marL="285750" indent="-285750">
                        <a:buFont typeface="Arial"/>
                        <a:buChar char="•"/>
                      </a:pPr>
                      <a:r>
                        <a:rPr lang="en-US" sz="2400" baseline="0"/>
                        <a:t>Standardized cut-offs for men and women. </a:t>
                      </a:r>
                    </a:p>
                    <a:p>
                      <a:pPr marL="285750" indent="-285750">
                        <a:buFont typeface="Arial"/>
                        <a:buChar char="•"/>
                      </a:pPr>
                      <a:r>
                        <a:rPr lang="en-US" sz="2400" baseline="0"/>
                        <a:t>Frequently used which helps with comparisons. </a:t>
                      </a:r>
                    </a:p>
                    <a:p>
                      <a:pPr marL="0" indent="0">
                        <a:buFont typeface="Arial"/>
                        <a:buNone/>
                      </a:pPr>
                      <a:endParaRPr lang="en-US" sz="2400"/>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240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a:buChar char="•"/>
                      </a:pPr>
                      <a:r>
                        <a:rPr lang="en-US" sz="2400"/>
                        <a:t>Indirect/imperfect measure of body fat. </a:t>
                      </a:r>
                    </a:p>
                    <a:p>
                      <a:pPr marL="285750" indent="-285750">
                        <a:buFont typeface="Arial"/>
                        <a:buChar char="•"/>
                      </a:pPr>
                      <a:r>
                        <a:rPr lang="en-US" sz="2400"/>
                        <a:t>Differences across ethnicity and age (not as informative among the elderly). </a:t>
                      </a:r>
                    </a:p>
                    <a:p>
                      <a:pPr marL="285750" indent="-285750">
                        <a:buFont typeface="Arial"/>
                        <a:buChar char="•"/>
                      </a:pPr>
                      <a:r>
                        <a:rPr lang="en-US" sz="2400"/>
                        <a:t>May be less valid in children and pregnant women. </a:t>
                      </a:r>
                    </a:p>
                    <a:p>
                      <a:pPr marL="285750" indent="-285750">
                        <a:buFont typeface="Arial"/>
                        <a:buChar char="•"/>
                      </a:pPr>
                      <a:r>
                        <a:rPr lang="en-US" sz="2400"/>
                        <a:t>Tends to underestimate the prevalence of overweight and obesity. </a:t>
                      </a:r>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7" name="TextBox 16"/>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2" name="Slide Number Placeholder 1">
            <a:extLst>
              <a:ext uri="{FF2B5EF4-FFF2-40B4-BE49-F238E27FC236}">
                <a16:creationId xmlns:a16="http://schemas.microsoft.com/office/drawing/2014/main" id="{1894CC3D-5DD9-0ADB-2851-6A5E826A901F}"/>
              </a:ext>
            </a:extLst>
          </p:cNvPr>
          <p:cNvSpPr>
            <a:spLocks noGrp="1"/>
          </p:cNvSpPr>
          <p:nvPr>
            <p:ph type="sldNum" sz="quarter" idx="12"/>
          </p:nvPr>
        </p:nvSpPr>
        <p:spPr/>
        <p:txBody>
          <a:bodyPr/>
          <a:lstStyle/>
          <a:p>
            <a:fld id="{0AF61714-15FE-B440-91C1-B7D90E53E1C5}" type="slidenum">
              <a:rPr lang="en-US" smtClean="0"/>
              <a:t>83</a:t>
            </a:fld>
            <a:endParaRPr lang="en-US"/>
          </a:p>
        </p:txBody>
      </p:sp>
    </p:spTree>
    <p:extLst>
      <p:ext uri="{BB962C8B-B14F-4D97-AF65-F5344CB8AC3E}">
        <p14:creationId xmlns:p14="http://schemas.microsoft.com/office/powerpoint/2010/main" val="11850933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452715" cy="523220"/>
          </a:xfrm>
          <a:prstGeom prst="rect">
            <a:avLst/>
          </a:prstGeom>
          <a:noFill/>
        </p:spPr>
        <p:txBody>
          <a:bodyPr wrap="none" rtlCol="0">
            <a:spAutoFit/>
          </a:bodyPr>
          <a:lstStyle/>
          <a:p>
            <a:r>
              <a:rPr lang="en-US" sz="2800"/>
              <a:t>Triceps skinfold</a:t>
            </a:r>
          </a:p>
        </p:txBody>
      </p:sp>
      <p:sp>
        <p:nvSpPr>
          <p:cNvPr id="12" name="TextBox 11"/>
          <p:cNvSpPr txBox="1"/>
          <p:nvPr/>
        </p:nvSpPr>
        <p:spPr>
          <a:xfrm>
            <a:off x="457200" y="6385533"/>
            <a:ext cx="2259658" cy="307777"/>
          </a:xfrm>
          <a:prstGeom prst="rect">
            <a:avLst/>
          </a:prstGeom>
          <a:noFill/>
        </p:spPr>
        <p:txBody>
          <a:bodyPr wrap="none" rtlCol="0">
            <a:spAutoFit/>
          </a:bodyPr>
          <a:lstStyle/>
          <a:p>
            <a:r>
              <a:rPr lang="en-US" sz="1400">
                <a:cs typeface="Calibri"/>
              </a:rPr>
              <a:t>Lecture 2 | February 5, 2021</a:t>
            </a:r>
            <a:endParaRPr lang="en-US" sz="1400" i="1">
              <a:cs typeface="Calibri"/>
            </a:endParaRPr>
          </a:p>
        </p:txBody>
      </p:sp>
      <p:sp>
        <p:nvSpPr>
          <p:cNvPr id="13" name="Content Placeholder 2"/>
          <p:cNvSpPr txBox="1">
            <a:spLocks/>
          </p:cNvSpPr>
          <p:nvPr/>
        </p:nvSpPr>
        <p:spPr>
          <a:xfrm>
            <a:off x="457200" y="995308"/>
            <a:ext cx="8229600" cy="1071718"/>
          </a:xfrm>
          <a:prstGeom prst="rect">
            <a:avLst/>
          </a:prstGeom>
        </p:spPr>
        <p:txBody>
          <a:bodyPr vert="horz" lIns="91440" tIns="45720" rIns="91440" bIns="45720" rtlCol="0">
            <a:normAutofit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a:solidFill>
                  <a:srgbClr val="000000"/>
                </a:solidFill>
              </a:rPr>
              <a:t>A measure of subcutaneous fat, which is strongly associated with body fat and regional fat distribution. Can be measured relatively easily in a non-invasively manner. </a:t>
            </a:r>
          </a:p>
        </p:txBody>
      </p:sp>
      <p:sp>
        <p:nvSpPr>
          <p:cNvPr id="14" name="TextBox 13"/>
          <p:cNvSpPr txBox="1"/>
          <p:nvPr/>
        </p:nvSpPr>
        <p:spPr>
          <a:xfrm>
            <a:off x="7157855" y="6385157"/>
            <a:ext cx="1528945" cy="307777"/>
          </a:xfrm>
          <a:prstGeom prst="rect">
            <a:avLst/>
          </a:prstGeom>
          <a:noFill/>
        </p:spPr>
        <p:txBody>
          <a:bodyPr wrap="none" rtlCol="0">
            <a:spAutoFit/>
          </a:bodyPr>
          <a:lstStyle/>
          <a:p>
            <a:pPr algn="r"/>
            <a:r>
              <a:rPr lang="en-US" sz="1400">
                <a:latin typeface="Calibri"/>
                <a:cs typeface="Calibri"/>
              </a:rPr>
              <a:t>Citations: Hu 2008</a:t>
            </a:r>
            <a:endParaRPr lang="en-US" sz="1400" i="1">
              <a:latin typeface="Calibri"/>
              <a:cs typeface="Calibri"/>
            </a:endParaRPr>
          </a:p>
        </p:txBody>
      </p:sp>
      <p:pic>
        <p:nvPicPr>
          <p:cNvPr id="2" name="Picture 1"/>
          <p:cNvPicPr>
            <a:picLocks noChangeAspect="1"/>
          </p:cNvPicPr>
          <p:nvPr/>
        </p:nvPicPr>
        <p:blipFill>
          <a:blip r:embed="rId3"/>
          <a:stretch>
            <a:fillRect/>
          </a:stretch>
        </p:blipFill>
        <p:spPr>
          <a:xfrm>
            <a:off x="1946323" y="2189432"/>
            <a:ext cx="6635205" cy="3089117"/>
          </a:xfrm>
          <a:prstGeom prst="rect">
            <a:avLst/>
          </a:prstGeom>
        </p:spPr>
      </p:pic>
      <p:sp>
        <p:nvSpPr>
          <p:cNvPr id="15" name="Content Placeholder 2"/>
          <p:cNvSpPr txBox="1">
            <a:spLocks/>
          </p:cNvSpPr>
          <p:nvPr/>
        </p:nvSpPr>
        <p:spPr>
          <a:xfrm>
            <a:off x="457200" y="4836783"/>
            <a:ext cx="8229600" cy="118274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a:solidFill>
                  <a:srgbClr val="000000"/>
                </a:solidFill>
              </a:rPr>
              <a:t>Limitations:</a:t>
            </a:r>
          </a:p>
          <a:p>
            <a:pPr marL="342900" indent="-342900" algn="l">
              <a:buFont typeface="Arial"/>
              <a:buChar char="•"/>
            </a:pPr>
            <a:r>
              <a:rPr lang="en-US" sz="2000">
                <a:solidFill>
                  <a:srgbClr val="000000"/>
                </a:solidFill>
              </a:rPr>
              <a:t>Measurement error: Very sensitive to the site of measurement. </a:t>
            </a:r>
          </a:p>
          <a:p>
            <a:pPr marL="342900" indent="-342900" algn="l">
              <a:buFont typeface="Arial"/>
              <a:buChar char="•"/>
            </a:pPr>
            <a:r>
              <a:rPr lang="en-US" sz="2000">
                <a:solidFill>
                  <a:srgbClr val="000000"/>
                </a:solidFill>
              </a:rPr>
              <a:t>Large inter-observer variation and problems with reproducibility may be problematic for trends over time </a:t>
            </a:r>
          </a:p>
        </p:txBody>
      </p:sp>
      <p:sp>
        <p:nvSpPr>
          <p:cNvPr id="17" name="TextBox 16"/>
          <p:cNvSpPr txBox="1"/>
          <p:nvPr/>
        </p:nvSpPr>
        <p:spPr>
          <a:xfrm>
            <a:off x="6512609" y="-12329"/>
            <a:ext cx="2631391" cy="707886"/>
          </a:xfrm>
          <a:prstGeom prst="rect">
            <a:avLst/>
          </a:prstGeom>
          <a:noFill/>
        </p:spPr>
        <p:txBody>
          <a:bodyPr wrap="square" rtlCol="0">
            <a:spAutoFit/>
          </a:bodyPr>
          <a:lstStyle/>
          <a:p>
            <a:r>
              <a:rPr lang="en-US" sz="2000" i="1"/>
              <a:t>Assessing Status:</a:t>
            </a:r>
          </a:p>
          <a:p>
            <a:r>
              <a:rPr lang="en-US" sz="2000" i="1"/>
              <a:t>Anthropometry</a:t>
            </a:r>
          </a:p>
        </p:txBody>
      </p:sp>
      <p:sp>
        <p:nvSpPr>
          <p:cNvPr id="3" name="Slide Number Placeholder 2">
            <a:extLst>
              <a:ext uri="{FF2B5EF4-FFF2-40B4-BE49-F238E27FC236}">
                <a16:creationId xmlns:a16="http://schemas.microsoft.com/office/drawing/2014/main" id="{FECDD4E7-15B0-8432-31F5-2FD7CF08E547}"/>
              </a:ext>
            </a:extLst>
          </p:cNvPr>
          <p:cNvSpPr>
            <a:spLocks noGrp="1"/>
          </p:cNvSpPr>
          <p:nvPr>
            <p:ph type="sldNum" sz="quarter" idx="12"/>
          </p:nvPr>
        </p:nvSpPr>
        <p:spPr/>
        <p:txBody>
          <a:bodyPr/>
          <a:lstStyle/>
          <a:p>
            <a:fld id="{0AF61714-15FE-B440-91C1-B7D90E53E1C5}" type="slidenum">
              <a:rPr lang="en-US" smtClean="0"/>
              <a:t>84</a:t>
            </a:fld>
            <a:endParaRPr lang="en-US"/>
          </a:p>
        </p:txBody>
      </p:sp>
    </p:spTree>
    <p:extLst>
      <p:ext uri="{BB962C8B-B14F-4D97-AF65-F5344CB8AC3E}">
        <p14:creationId xmlns:p14="http://schemas.microsoft.com/office/powerpoint/2010/main" val="1022253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736647" cy="523220"/>
          </a:xfrm>
          <a:prstGeom prst="rect">
            <a:avLst/>
          </a:prstGeom>
          <a:noFill/>
        </p:spPr>
        <p:txBody>
          <a:bodyPr wrap="none" rtlCol="0">
            <a:spAutoFit/>
          </a:bodyPr>
          <a:lstStyle/>
          <a:p>
            <a:r>
              <a:rPr lang="en-US" sz="2800"/>
              <a:t>Session Overview</a:t>
            </a:r>
          </a:p>
        </p:txBody>
      </p:sp>
      <p:sp>
        <p:nvSpPr>
          <p:cNvPr id="13" name="Content Placeholder 2"/>
          <p:cNvSpPr txBox="1">
            <a:spLocks/>
          </p:cNvSpPr>
          <p:nvPr/>
        </p:nvSpPr>
        <p:spPr>
          <a:xfrm>
            <a:off x="1010186" y="1270994"/>
            <a:ext cx="7676614" cy="4449212"/>
          </a:xfrm>
          <a:prstGeom prst="rect">
            <a:avLst/>
          </a:prstGeom>
        </p:spPr>
        <p:txBody>
          <a:bodyPr vert="horz" lIns="91440" tIns="45720" rIns="91440" bIns="45720" rtlCol="0" anchor="ctr">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lnSpc>
                <a:spcPct val="150000"/>
              </a:lnSpc>
            </a:pPr>
            <a:r>
              <a:rPr lang="en-US" sz="2800" dirty="0">
                <a:solidFill>
                  <a:schemeClr val="tx1"/>
                </a:solidFill>
              </a:rPr>
              <a:t>2. Assessment of nutritional status</a:t>
            </a:r>
          </a:p>
          <a:p>
            <a:pPr marL="971550" lvl="1" indent="-514350" algn="l">
              <a:lnSpc>
                <a:spcPct val="150000"/>
              </a:lnSpc>
              <a:buFont typeface="+mj-lt"/>
              <a:buAutoNum type="alphaLcPeriod"/>
            </a:pPr>
            <a:r>
              <a:rPr lang="en-US" sz="2400" b="1" dirty="0">
                <a:solidFill>
                  <a:schemeClr val="tx1"/>
                </a:solidFill>
              </a:rPr>
              <a:t>Assessment of diet</a:t>
            </a:r>
          </a:p>
          <a:p>
            <a:pPr marL="971550" lvl="1" indent="-514350" algn="l">
              <a:lnSpc>
                <a:spcPct val="150000"/>
              </a:lnSpc>
              <a:buFont typeface="+mj-lt"/>
              <a:buAutoNum type="alphaLcPeriod"/>
            </a:pPr>
            <a:r>
              <a:rPr lang="en-US" sz="2400" dirty="0">
                <a:solidFill>
                  <a:schemeClr val="bg1">
                    <a:lumMod val="50000"/>
                  </a:schemeClr>
                </a:solidFill>
              </a:rPr>
              <a:t>Biomarkers</a:t>
            </a:r>
          </a:p>
          <a:p>
            <a:pPr marL="971550" lvl="1" indent="-514350" algn="l">
              <a:lnSpc>
                <a:spcPct val="150000"/>
              </a:lnSpc>
              <a:buFont typeface="+mj-lt"/>
              <a:buAutoNum type="alphaLcPeriod"/>
            </a:pPr>
            <a:r>
              <a:rPr lang="en-US" sz="2400" dirty="0">
                <a:solidFill>
                  <a:schemeClr val="bg1">
                    <a:lumMod val="50000"/>
                  </a:schemeClr>
                </a:solidFill>
              </a:rPr>
              <a:t>Anthropometry</a:t>
            </a:r>
          </a:p>
          <a:p>
            <a:pPr marL="971550" lvl="1" indent="-514350" algn="l">
              <a:lnSpc>
                <a:spcPct val="150000"/>
              </a:lnSpc>
              <a:buFont typeface="+mj-lt"/>
              <a:buAutoNum type="alphaLcPeriod"/>
            </a:pPr>
            <a:r>
              <a:rPr lang="en-US" sz="2400" dirty="0">
                <a:solidFill>
                  <a:schemeClr val="bg1">
                    <a:lumMod val="50000"/>
                  </a:schemeClr>
                </a:solidFill>
              </a:rPr>
              <a:t>Clinical assessment</a:t>
            </a:r>
          </a:p>
          <a:p>
            <a:pPr marL="971550" lvl="1" indent="-514350" algn="l">
              <a:lnSpc>
                <a:spcPct val="150000"/>
              </a:lnSpc>
              <a:buFont typeface="+mj-lt"/>
              <a:buAutoNum type="alphaLcPeriod"/>
            </a:pPr>
            <a:endParaRPr lang="en-US" sz="2400" dirty="0">
              <a:solidFill>
                <a:schemeClr val="bg1">
                  <a:lumMod val="50000"/>
                </a:schemeClr>
              </a:solidFill>
            </a:endParaRPr>
          </a:p>
        </p:txBody>
      </p:sp>
      <p:sp>
        <p:nvSpPr>
          <p:cNvPr id="2" name="Slide Number Placeholder 1">
            <a:extLst>
              <a:ext uri="{FF2B5EF4-FFF2-40B4-BE49-F238E27FC236}">
                <a16:creationId xmlns:a16="http://schemas.microsoft.com/office/drawing/2014/main" id="{C2F474A4-2956-E845-BFA9-7642B526FB67}"/>
              </a:ext>
            </a:extLst>
          </p:cNvPr>
          <p:cNvSpPr>
            <a:spLocks noGrp="1"/>
          </p:cNvSpPr>
          <p:nvPr>
            <p:ph type="sldNum" sz="quarter" idx="12"/>
          </p:nvPr>
        </p:nvSpPr>
        <p:spPr/>
        <p:txBody>
          <a:bodyPr/>
          <a:lstStyle/>
          <a:p>
            <a:fld id="{0AF61714-15FE-B440-91C1-B7D90E53E1C5}" type="slidenum">
              <a:rPr lang="en-US" smtClean="0"/>
              <a:t>85</a:t>
            </a:fld>
            <a:endParaRPr lang="en-US"/>
          </a:p>
        </p:txBody>
      </p:sp>
    </p:spTree>
    <p:extLst>
      <p:ext uri="{BB962C8B-B14F-4D97-AF65-F5344CB8AC3E}">
        <p14:creationId xmlns:p14="http://schemas.microsoft.com/office/powerpoint/2010/main" val="15874202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519" y="150051"/>
            <a:ext cx="9123267" cy="492443"/>
          </a:xfrm>
          <a:prstGeom prst="rect">
            <a:avLst/>
          </a:prstGeom>
          <a:noFill/>
        </p:spPr>
        <p:txBody>
          <a:bodyPr wrap="none" rtlCol="0">
            <a:spAutoFit/>
          </a:bodyPr>
          <a:lstStyle/>
          <a:p>
            <a:r>
              <a:rPr lang="en-US" sz="2600" dirty="0"/>
              <a:t>Clinical assessment of nutritional deficiency - Vitamin A Deficiency</a:t>
            </a:r>
          </a:p>
        </p:txBody>
      </p:sp>
      <p:sp>
        <p:nvSpPr>
          <p:cNvPr id="12" name="TextBox 11"/>
          <p:cNvSpPr txBox="1"/>
          <p:nvPr/>
        </p:nvSpPr>
        <p:spPr>
          <a:xfrm>
            <a:off x="6942788" y="6385157"/>
            <a:ext cx="1744012" cy="307777"/>
          </a:xfrm>
          <a:prstGeom prst="rect">
            <a:avLst/>
          </a:prstGeom>
          <a:noFill/>
        </p:spPr>
        <p:txBody>
          <a:bodyPr wrap="none" rtlCol="0">
            <a:spAutoFit/>
          </a:bodyPr>
          <a:lstStyle/>
          <a:p>
            <a:pPr algn="r"/>
            <a:r>
              <a:rPr lang="en-US" sz="1400">
                <a:latin typeface="Calibri"/>
                <a:cs typeface="Calibri"/>
              </a:rPr>
              <a:t>Citations: WHO 1992</a:t>
            </a:r>
            <a:endParaRPr lang="en-US" sz="1400" i="1">
              <a:latin typeface="Calibri"/>
              <a:cs typeface="Calibri"/>
            </a:endParaRPr>
          </a:p>
        </p:txBody>
      </p:sp>
      <p:sp>
        <p:nvSpPr>
          <p:cNvPr id="14" name="Content Placeholder 2"/>
          <p:cNvSpPr txBox="1">
            <a:spLocks/>
          </p:cNvSpPr>
          <p:nvPr/>
        </p:nvSpPr>
        <p:spPr>
          <a:xfrm>
            <a:off x="457200" y="917105"/>
            <a:ext cx="8180821" cy="477100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b="1" err="1">
                <a:solidFill>
                  <a:srgbClr val="000000"/>
                </a:solidFill>
              </a:rPr>
              <a:t>Xerophthalmia</a:t>
            </a:r>
            <a:r>
              <a:rPr lang="en-US" sz="2000">
                <a:solidFill>
                  <a:srgbClr val="000000"/>
                </a:solidFill>
              </a:rPr>
              <a:t> manifests as a spectrum of symptoms with increasing severity. Below are the symptoms and prevalence levels used to define public health importance of VAD among a population of children &lt;6 years. </a:t>
            </a:r>
          </a:p>
        </p:txBody>
      </p:sp>
      <p:pic>
        <p:nvPicPr>
          <p:cNvPr id="3" name="Picture 2"/>
          <p:cNvPicPr>
            <a:picLocks noChangeAspect="1"/>
          </p:cNvPicPr>
          <p:nvPr/>
        </p:nvPicPr>
        <p:blipFill>
          <a:blip r:embed="rId3"/>
          <a:stretch>
            <a:fillRect/>
          </a:stretch>
        </p:blipFill>
        <p:spPr>
          <a:xfrm>
            <a:off x="331919" y="2050343"/>
            <a:ext cx="5363902" cy="392508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150" y="3102612"/>
            <a:ext cx="2871650" cy="2045218"/>
          </a:xfrm>
          <a:prstGeom prst="rect">
            <a:avLst/>
          </a:prstGeom>
        </p:spPr>
      </p:pic>
      <p:sp>
        <p:nvSpPr>
          <p:cNvPr id="4" name="Slide Number Placeholder 3">
            <a:extLst>
              <a:ext uri="{FF2B5EF4-FFF2-40B4-BE49-F238E27FC236}">
                <a16:creationId xmlns:a16="http://schemas.microsoft.com/office/drawing/2014/main" id="{35E20FAF-6E49-F94C-B5FD-DBD4B2A5B5EC}"/>
              </a:ext>
            </a:extLst>
          </p:cNvPr>
          <p:cNvSpPr>
            <a:spLocks noGrp="1"/>
          </p:cNvSpPr>
          <p:nvPr>
            <p:ph type="sldNum" sz="quarter" idx="12"/>
          </p:nvPr>
        </p:nvSpPr>
        <p:spPr/>
        <p:txBody>
          <a:bodyPr/>
          <a:lstStyle/>
          <a:p>
            <a:fld id="{0AF61714-15FE-B440-91C1-B7D90E53E1C5}" type="slidenum">
              <a:rPr lang="en-US" smtClean="0"/>
              <a:t>86</a:t>
            </a:fld>
            <a:endParaRPr lang="en-US"/>
          </a:p>
        </p:txBody>
      </p:sp>
    </p:spTree>
    <p:extLst>
      <p:ext uri="{BB962C8B-B14F-4D97-AF65-F5344CB8AC3E}">
        <p14:creationId xmlns:p14="http://schemas.microsoft.com/office/powerpoint/2010/main" val="13527112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2904812" cy="492443"/>
          </a:xfrm>
          <a:prstGeom prst="rect">
            <a:avLst/>
          </a:prstGeom>
          <a:noFill/>
        </p:spPr>
        <p:txBody>
          <a:bodyPr wrap="none" rtlCol="0">
            <a:spAutoFit/>
          </a:bodyPr>
          <a:lstStyle/>
          <a:p>
            <a:r>
              <a:rPr lang="en-US" sz="2600"/>
              <a:t>Clinical signs of VAD</a:t>
            </a:r>
          </a:p>
        </p:txBody>
      </p:sp>
      <p:sp>
        <p:nvSpPr>
          <p:cNvPr id="12" name="TextBox 11"/>
          <p:cNvSpPr txBox="1"/>
          <p:nvPr/>
        </p:nvSpPr>
        <p:spPr>
          <a:xfrm>
            <a:off x="6512609" y="6413698"/>
            <a:ext cx="1744012" cy="307777"/>
          </a:xfrm>
          <a:prstGeom prst="rect">
            <a:avLst/>
          </a:prstGeom>
          <a:noFill/>
        </p:spPr>
        <p:txBody>
          <a:bodyPr wrap="none" rtlCol="0">
            <a:spAutoFit/>
          </a:bodyPr>
          <a:lstStyle/>
          <a:p>
            <a:pPr algn="r"/>
            <a:r>
              <a:rPr lang="en-US" sz="1400">
                <a:latin typeface="Calibri"/>
                <a:cs typeface="Calibri"/>
              </a:rPr>
              <a:t>Citations: WHO 1992</a:t>
            </a:r>
            <a:endParaRPr lang="en-US" sz="1400" i="1">
              <a:latin typeface="Calibri"/>
              <a:cs typeface="Calibri"/>
            </a:endParaRPr>
          </a:p>
        </p:txBody>
      </p:sp>
      <p:sp>
        <p:nvSpPr>
          <p:cNvPr id="14" name="Content Placeholder 2"/>
          <p:cNvSpPr txBox="1">
            <a:spLocks/>
          </p:cNvSpPr>
          <p:nvPr/>
        </p:nvSpPr>
        <p:spPr>
          <a:xfrm>
            <a:off x="457200" y="1202483"/>
            <a:ext cx="8180821" cy="477100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400" b="1">
                <a:solidFill>
                  <a:srgbClr val="000000"/>
                </a:solidFill>
              </a:rPr>
              <a:t>Night blindness:</a:t>
            </a:r>
            <a:endParaRPr lang="en-US" sz="2400">
              <a:solidFill>
                <a:srgbClr val="000000"/>
              </a:solidFill>
            </a:endParaRPr>
          </a:p>
          <a:p>
            <a:pPr marL="342900" indent="-342900" algn="l">
              <a:buFont typeface="Arial"/>
              <a:buChar char="•"/>
            </a:pPr>
            <a:r>
              <a:rPr lang="en-US" sz="2400">
                <a:solidFill>
                  <a:srgbClr val="000000"/>
                </a:solidFill>
              </a:rPr>
              <a:t>Measured by dark adaptation or self/maternal report</a:t>
            </a:r>
          </a:p>
          <a:p>
            <a:pPr marL="342900" indent="-342900" algn="l">
              <a:buFont typeface="Arial"/>
              <a:buChar char="•"/>
            </a:pPr>
            <a:r>
              <a:rPr lang="en-US" sz="2400">
                <a:solidFill>
                  <a:srgbClr val="000000"/>
                </a:solidFill>
              </a:rPr>
              <a:t>Generally acceptable</a:t>
            </a:r>
          </a:p>
          <a:p>
            <a:pPr marL="342900" indent="-342900" algn="l">
              <a:buFont typeface="Arial"/>
              <a:buChar char="•"/>
            </a:pPr>
            <a:r>
              <a:rPr lang="en-US" sz="2400">
                <a:solidFill>
                  <a:srgbClr val="000000"/>
                </a:solidFill>
              </a:rPr>
              <a:t>Technically feasible, although it requires a local term</a:t>
            </a:r>
          </a:p>
          <a:p>
            <a:pPr marL="342900" indent="-342900" algn="l">
              <a:buFont typeface="Arial"/>
              <a:buChar char="•"/>
            </a:pPr>
            <a:r>
              <a:rPr lang="en-US" sz="2400">
                <a:solidFill>
                  <a:srgbClr val="000000"/>
                </a:solidFill>
              </a:rPr>
              <a:t>Limitations include: misclassification, child age, and seasonality</a:t>
            </a:r>
          </a:p>
        </p:txBody>
      </p:sp>
      <p:pic>
        <p:nvPicPr>
          <p:cNvPr id="2" name="Picture 1"/>
          <p:cNvPicPr>
            <a:picLocks noChangeAspect="1"/>
          </p:cNvPicPr>
          <p:nvPr/>
        </p:nvPicPr>
        <p:blipFill>
          <a:blip r:embed="rId3"/>
          <a:stretch>
            <a:fillRect/>
          </a:stretch>
        </p:blipFill>
        <p:spPr>
          <a:xfrm>
            <a:off x="1167164" y="3981876"/>
            <a:ext cx="6767387" cy="2048688"/>
          </a:xfrm>
          <a:prstGeom prst="rect">
            <a:avLst/>
          </a:prstGeom>
        </p:spPr>
      </p:pic>
      <p:sp>
        <p:nvSpPr>
          <p:cNvPr id="3" name="Slide Number Placeholder 2">
            <a:extLst>
              <a:ext uri="{FF2B5EF4-FFF2-40B4-BE49-F238E27FC236}">
                <a16:creationId xmlns:a16="http://schemas.microsoft.com/office/drawing/2014/main" id="{70456254-0BC8-A54B-981D-137056446879}"/>
              </a:ext>
            </a:extLst>
          </p:cNvPr>
          <p:cNvSpPr>
            <a:spLocks noGrp="1"/>
          </p:cNvSpPr>
          <p:nvPr>
            <p:ph type="sldNum" sz="quarter" idx="12"/>
          </p:nvPr>
        </p:nvSpPr>
        <p:spPr/>
        <p:txBody>
          <a:bodyPr/>
          <a:lstStyle/>
          <a:p>
            <a:fld id="{0AF61714-15FE-B440-91C1-B7D90E53E1C5}" type="slidenum">
              <a:rPr lang="en-US" smtClean="0"/>
              <a:t>87</a:t>
            </a:fld>
            <a:endParaRPr lang="en-US"/>
          </a:p>
        </p:txBody>
      </p:sp>
    </p:spTree>
    <p:extLst>
      <p:ext uri="{BB962C8B-B14F-4D97-AF65-F5344CB8AC3E}">
        <p14:creationId xmlns:p14="http://schemas.microsoft.com/office/powerpoint/2010/main" val="41240313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6122652" cy="492443"/>
          </a:xfrm>
          <a:prstGeom prst="rect">
            <a:avLst/>
          </a:prstGeom>
          <a:noFill/>
        </p:spPr>
        <p:txBody>
          <a:bodyPr wrap="none" rtlCol="0">
            <a:spAutoFit/>
          </a:bodyPr>
          <a:lstStyle/>
          <a:p>
            <a:r>
              <a:rPr lang="en-US" sz="2600"/>
              <a:t>Prevalence of night blindness (age &lt;5 years)</a:t>
            </a:r>
          </a:p>
        </p:txBody>
      </p:sp>
      <p:sp>
        <p:nvSpPr>
          <p:cNvPr id="12" name="TextBox 11"/>
          <p:cNvSpPr txBox="1"/>
          <p:nvPr/>
        </p:nvSpPr>
        <p:spPr>
          <a:xfrm>
            <a:off x="6634444" y="6385157"/>
            <a:ext cx="1744012" cy="307777"/>
          </a:xfrm>
          <a:prstGeom prst="rect">
            <a:avLst/>
          </a:prstGeom>
          <a:noFill/>
        </p:spPr>
        <p:txBody>
          <a:bodyPr wrap="none" rtlCol="0">
            <a:spAutoFit/>
          </a:bodyPr>
          <a:lstStyle/>
          <a:p>
            <a:pPr algn="r"/>
            <a:r>
              <a:rPr lang="en-US" sz="1400">
                <a:latin typeface="Calibri"/>
                <a:cs typeface="Calibri"/>
              </a:rPr>
              <a:t>Citations: WHO 2009</a:t>
            </a:r>
            <a:endParaRPr lang="en-US" sz="1400" i="1">
              <a:latin typeface="Calibri"/>
              <a:cs typeface="Calibri"/>
            </a:endParaRPr>
          </a:p>
        </p:txBody>
      </p:sp>
      <p:pic>
        <p:nvPicPr>
          <p:cNvPr id="2" name="Picture 1"/>
          <p:cNvPicPr>
            <a:picLocks noChangeAspect="1"/>
          </p:cNvPicPr>
          <p:nvPr/>
        </p:nvPicPr>
        <p:blipFill>
          <a:blip r:embed="rId3"/>
          <a:stretch>
            <a:fillRect/>
          </a:stretch>
        </p:blipFill>
        <p:spPr>
          <a:xfrm>
            <a:off x="322999" y="961617"/>
            <a:ext cx="8435156" cy="5116944"/>
          </a:xfrm>
          <a:prstGeom prst="rect">
            <a:avLst/>
          </a:prstGeom>
        </p:spPr>
      </p:pic>
      <p:sp>
        <p:nvSpPr>
          <p:cNvPr id="3" name="Slide Number Placeholder 2">
            <a:extLst>
              <a:ext uri="{FF2B5EF4-FFF2-40B4-BE49-F238E27FC236}">
                <a16:creationId xmlns:a16="http://schemas.microsoft.com/office/drawing/2014/main" id="{C5575900-AAA6-5E42-AD55-584026E03D88}"/>
              </a:ext>
            </a:extLst>
          </p:cNvPr>
          <p:cNvSpPr>
            <a:spLocks noGrp="1"/>
          </p:cNvSpPr>
          <p:nvPr>
            <p:ph type="sldNum" sz="quarter" idx="12"/>
          </p:nvPr>
        </p:nvSpPr>
        <p:spPr/>
        <p:txBody>
          <a:bodyPr/>
          <a:lstStyle/>
          <a:p>
            <a:fld id="{0AF61714-15FE-B440-91C1-B7D90E53E1C5}" type="slidenum">
              <a:rPr lang="en-US" smtClean="0"/>
              <a:t>88</a:t>
            </a:fld>
            <a:endParaRPr lang="en-US"/>
          </a:p>
        </p:txBody>
      </p:sp>
    </p:spTree>
    <p:extLst>
      <p:ext uri="{BB962C8B-B14F-4D97-AF65-F5344CB8AC3E}">
        <p14:creationId xmlns:p14="http://schemas.microsoft.com/office/powerpoint/2010/main" val="290050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721515"/>
            <a:ext cx="6512609" cy="0"/>
          </a:xfrm>
          <a:prstGeom prst="line">
            <a:avLst/>
          </a:prstGeom>
          <a:ln w="101600">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512609" y="721515"/>
            <a:ext cx="2631391" cy="0"/>
          </a:xfrm>
          <a:prstGeom prst="line">
            <a:avLst/>
          </a:prstGeom>
          <a:ln w="889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10186"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31919" y="150051"/>
            <a:ext cx="5648149" cy="523220"/>
          </a:xfrm>
          <a:prstGeom prst="rect">
            <a:avLst/>
          </a:prstGeom>
          <a:noFill/>
        </p:spPr>
        <p:txBody>
          <a:bodyPr wrap="none" rtlCol="0">
            <a:spAutoFit/>
          </a:bodyPr>
          <a:lstStyle/>
          <a:p>
            <a:r>
              <a:rPr lang="en-US" sz="2800"/>
              <a:t>Global DALYs due to risk factors: 2019</a:t>
            </a:r>
          </a:p>
        </p:txBody>
      </p:sp>
      <p:sp>
        <p:nvSpPr>
          <p:cNvPr id="22" name="TextBox 21"/>
          <p:cNvSpPr txBox="1"/>
          <p:nvPr/>
        </p:nvSpPr>
        <p:spPr>
          <a:xfrm>
            <a:off x="610415" y="6385157"/>
            <a:ext cx="1721305" cy="307777"/>
          </a:xfrm>
          <a:prstGeom prst="rect">
            <a:avLst/>
          </a:prstGeom>
          <a:noFill/>
        </p:spPr>
        <p:txBody>
          <a:bodyPr wrap="none" rtlCol="0">
            <a:spAutoFit/>
          </a:bodyPr>
          <a:lstStyle/>
          <a:p>
            <a:pPr algn="r"/>
            <a:r>
              <a:rPr lang="en-US" sz="1400">
                <a:latin typeface="Calibri"/>
                <a:cs typeface="Calibri"/>
              </a:rPr>
              <a:t>Citations: IHME 2020</a:t>
            </a:r>
            <a:endParaRPr lang="en-US" sz="1400" i="1">
              <a:latin typeface="Calibri"/>
              <a:cs typeface="Calibri"/>
            </a:endParaRPr>
          </a:p>
        </p:txBody>
      </p:sp>
      <p:pic>
        <p:nvPicPr>
          <p:cNvPr id="12"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93618"/>
            <a:ext cx="8229600" cy="5119466"/>
          </a:xfrm>
          <a:prstGeom prst="rect">
            <a:avLst/>
          </a:prstGeom>
        </p:spPr>
      </p:pic>
      <p:sp>
        <p:nvSpPr>
          <p:cNvPr id="2" name="Slide Number Placeholder 1">
            <a:extLst>
              <a:ext uri="{FF2B5EF4-FFF2-40B4-BE49-F238E27FC236}">
                <a16:creationId xmlns:a16="http://schemas.microsoft.com/office/drawing/2014/main" id="{50B320A7-817D-C8D5-EE9C-4D0D3FAA15AD}"/>
              </a:ext>
            </a:extLst>
          </p:cNvPr>
          <p:cNvSpPr>
            <a:spLocks noGrp="1"/>
          </p:cNvSpPr>
          <p:nvPr>
            <p:ph type="sldNum" sz="quarter" idx="12"/>
          </p:nvPr>
        </p:nvSpPr>
        <p:spPr/>
        <p:txBody>
          <a:bodyPr/>
          <a:lstStyle/>
          <a:p>
            <a:fld id="{0AF61714-15FE-B440-91C1-B7D90E53E1C5}" type="slidenum">
              <a:rPr lang="en-US" smtClean="0"/>
              <a:t>9</a:t>
            </a:fld>
            <a:endParaRPr lang="en-US"/>
          </a:p>
        </p:txBody>
      </p:sp>
    </p:spTree>
    <p:extLst>
      <p:ext uri="{BB962C8B-B14F-4D97-AF65-F5344CB8AC3E}">
        <p14:creationId xmlns:p14="http://schemas.microsoft.com/office/powerpoint/2010/main" val="37315955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551</TotalTime>
  <Words>5292</Words>
  <Application>Microsoft Office PowerPoint</Application>
  <PresentationFormat>On-screen Show (4:3)</PresentationFormat>
  <Paragraphs>917</Paragraphs>
  <Slides>88</Slides>
  <Notes>84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88</vt:i4>
      </vt:variant>
    </vt:vector>
  </HeadingPairs>
  <TitlesOfParts>
    <vt:vector size="96" baseType="lpstr">
      <vt:lpstr>Aptos</vt:lpstr>
      <vt:lpstr>Arial</vt:lpstr>
      <vt:lpstr>Calibri</vt:lpstr>
      <vt:lpstr>Cormorant Garamond</vt:lpstr>
      <vt:lpstr>Gill Sans</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Nutritional status is one of several domains we could assess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1</vt:lpstr>
      <vt:lpstr>PowerPoint Presentation</vt:lpstr>
      <vt:lpstr>Minimum Dietary Diversity for Women (MDD-W)</vt:lpstr>
      <vt:lpstr>Prime Diet Quality Score (PDQS)</vt:lpstr>
      <vt:lpstr>Global Diet Quality Score (GDQS)</vt:lpstr>
      <vt:lpstr>Global Diet Quality Score (GDQS)</vt:lpstr>
      <vt:lpstr>Maternal dietary diversity and dietary quality scores in relation to adverse birth outcomes in Tanzanian women </vt:lpstr>
      <vt:lpstr>Maternal dietary diversity and dietary quality scores in relation to adverse birth outcomes in Tanzanian women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factors of stunting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Fawzi, Wafaie W.</dc:creator>
  <cp:lastModifiedBy>Fawzi, Wafaie W.</cp:lastModifiedBy>
  <cp:revision>8</cp:revision>
  <cp:lastPrinted>2017-01-23T18:08:38Z</cp:lastPrinted>
  <dcterms:created xsi:type="dcterms:W3CDTF">2015-03-26T23:09:34Z</dcterms:created>
  <dcterms:modified xsi:type="dcterms:W3CDTF">2024-07-29T05:32:47Z</dcterms:modified>
</cp:coreProperties>
</file>